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60" r:id="rId4"/>
    <p:sldId id="259" r:id="rId5"/>
    <p:sldId id="261" r:id="rId6"/>
    <p:sldId id="276" r:id="rId7"/>
    <p:sldId id="274" r:id="rId8"/>
    <p:sldId id="272" r:id="rId9"/>
    <p:sldId id="270" r:id="rId10"/>
    <p:sldId id="282" r:id="rId11"/>
    <p:sldId id="267" r:id="rId12"/>
    <p:sldId id="265" r:id="rId13"/>
    <p:sldId id="262" r:id="rId14"/>
    <p:sldId id="277" r:id="rId15"/>
    <p:sldId id="264" r:id="rId16"/>
    <p:sldId id="279" r:id="rId17"/>
    <p:sldId id="278" r:id="rId18"/>
    <p:sldId id="281" r:id="rId19"/>
    <p:sldId id="266" r:id="rId20"/>
  </p:sldIdLst>
  <p:sldSz cx="9144000" cy="6858000" type="screen4x3"/>
  <p:notesSz cx="7053263" cy="9309100"/>
  <p:defaultTextStyle>
    <a:defPPr>
      <a:defRPr lang="es-A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ih"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276" autoAdjust="0"/>
    <p:restoredTop sz="94667" autoAdjust="0"/>
  </p:normalViewPr>
  <p:slideViewPr>
    <p:cSldViewPr>
      <p:cViewPr>
        <p:scale>
          <a:sx n="75" d="100"/>
          <a:sy n="75" d="100"/>
        </p:scale>
        <p:origin x="-378"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AR"/>
          </a:p>
        </p:txBody>
      </p:sp>
      <p:sp>
        <p:nvSpPr>
          <p:cNvPr id="4" name="3 Marcador de fecha"/>
          <p:cNvSpPr>
            <a:spLocks noGrp="1"/>
          </p:cNvSpPr>
          <p:nvPr>
            <p:ph type="dt" sz="half" idx="10"/>
          </p:nvPr>
        </p:nvSpPr>
        <p:spPr/>
        <p:txBody>
          <a:bodyPr/>
          <a:lstStyle>
            <a:lvl1pPr>
              <a:defRPr/>
            </a:lvl1pPr>
          </a:lstStyle>
          <a:p>
            <a:pPr>
              <a:defRPr/>
            </a:pPr>
            <a:fld id="{C4C41531-4AF8-4F70-BF3A-AFE07D73C26C}" type="datetimeFigureOut">
              <a:rPr lang="es-AR"/>
              <a:pPr>
                <a:defRPr/>
              </a:pPr>
              <a:t>08/10/2013</a:t>
            </a:fld>
            <a:endParaRPr lang="es-AR" dirty="0"/>
          </a:p>
        </p:txBody>
      </p:sp>
      <p:sp>
        <p:nvSpPr>
          <p:cNvPr id="5" name="4 Marcador de pie de página"/>
          <p:cNvSpPr>
            <a:spLocks noGrp="1"/>
          </p:cNvSpPr>
          <p:nvPr>
            <p:ph type="ftr" sz="quarter" idx="11"/>
          </p:nvPr>
        </p:nvSpPr>
        <p:spPr/>
        <p:txBody>
          <a:bodyPr/>
          <a:lstStyle>
            <a:lvl1pPr>
              <a:defRPr/>
            </a:lvl1pPr>
          </a:lstStyle>
          <a:p>
            <a:pPr>
              <a:defRPr/>
            </a:pPr>
            <a:endParaRPr lang="es-AR"/>
          </a:p>
        </p:txBody>
      </p:sp>
      <p:sp>
        <p:nvSpPr>
          <p:cNvPr id="6" name="5 Marcador de número de diapositiva"/>
          <p:cNvSpPr>
            <a:spLocks noGrp="1"/>
          </p:cNvSpPr>
          <p:nvPr>
            <p:ph type="sldNum" sz="quarter" idx="12"/>
          </p:nvPr>
        </p:nvSpPr>
        <p:spPr/>
        <p:txBody>
          <a:bodyPr/>
          <a:lstStyle>
            <a:lvl1pPr>
              <a:defRPr/>
            </a:lvl1pPr>
          </a:lstStyle>
          <a:p>
            <a:pPr>
              <a:defRPr/>
            </a:pPr>
            <a:fld id="{CC39CF63-D02F-4F0F-8962-B1F528FC652D}" type="slidenum">
              <a:rPr lang="es-AR"/>
              <a:pPr>
                <a:defRPr/>
              </a:pPr>
              <a:t>‹#›</a:t>
            </a:fld>
            <a:endParaRPr lang="es-A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lvl1pPr>
              <a:defRPr/>
            </a:lvl1pPr>
          </a:lstStyle>
          <a:p>
            <a:pPr>
              <a:defRPr/>
            </a:pPr>
            <a:fld id="{BED58DC5-22F3-4161-B8A2-D7E7CDD49B52}" type="datetimeFigureOut">
              <a:rPr lang="es-AR"/>
              <a:pPr>
                <a:defRPr/>
              </a:pPr>
              <a:t>08/10/2013</a:t>
            </a:fld>
            <a:endParaRPr lang="es-AR" dirty="0"/>
          </a:p>
        </p:txBody>
      </p:sp>
      <p:sp>
        <p:nvSpPr>
          <p:cNvPr id="5" name="4 Marcador de pie de página"/>
          <p:cNvSpPr>
            <a:spLocks noGrp="1"/>
          </p:cNvSpPr>
          <p:nvPr>
            <p:ph type="ftr" sz="quarter" idx="11"/>
          </p:nvPr>
        </p:nvSpPr>
        <p:spPr/>
        <p:txBody>
          <a:bodyPr/>
          <a:lstStyle>
            <a:lvl1pPr>
              <a:defRPr/>
            </a:lvl1pPr>
          </a:lstStyle>
          <a:p>
            <a:pPr>
              <a:defRPr/>
            </a:pPr>
            <a:endParaRPr lang="es-AR"/>
          </a:p>
        </p:txBody>
      </p:sp>
      <p:sp>
        <p:nvSpPr>
          <p:cNvPr id="6" name="5 Marcador de número de diapositiva"/>
          <p:cNvSpPr>
            <a:spLocks noGrp="1"/>
          </p:cNvSpPr>
          <p:nvPr>
            <p:ph type="sldNum" sz="quarter" idx="12"/>
          </p:nvPr>
        </p:nvSpPr>
        <p:spPr/>
        <p:txBody>
          <a:bodyPr/>
          <a:lstStyle>
            <a:lvl1pPr>
              <a:defRPr/>
            </a:lvl1pPr>
          </a:lstStyle>
          <a:p>
            <a:pPr>
              <a:defRPr/>
            </a:pPr>
            <a:fld id="{ABF6732D-17FD-4ACA-A7AA-C3A0DC86515C}" type="slidenum">
              <a:rPr lang="es-AR"/>
              <a:pPr>
                <a:defRPr/>
              </a:pPr>
              <a:t>‹#›</a:t>
            </a:fld>
            <a:endParaRPr lang="es-A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lvl1pPr>
              <a:defRPr/>
            </a:lvl1pPr>
          </a:lstStyle>
          <a:p>
            <a:pPr>
              <a:defRPr/>
            </a:pPr>
            <a:fld id="{492D3A80-71A1-461A-9A1C-131E84963812}" type="datetimeFigureOut">
              <a:rPr lang="es-AR"/>
              <a:pPr>
                <a:defRPr/>
              </a:pPr>
              <a:t>08/10/2013</a:t>
            </a:fld>
            <a:endParaRPr lang="es-AR" dirty="0"/>
          </a:p>
        </p:txBody>
      </p:sp>
      <p:sp>
        <p:nvSpPr>
          <p:cNvPr id="5" name="4 Marcador de pie de página"/>
          <p:cNvSpPr>
            <a:spLocks noGrp="1"/>
          </p:cNvSpPr>
          <p:nvPr>
            <p:ph type="ftr" sz="quarter" idx="11"/>
          </p:nvPr>
        </p:nvSpPr>
        <p:spPr/>
        <p:txBody>
          <a:bodyPr/>
          <a:lstStyle>
            <a:lvl1pPr>
              <a:defRPr/>
            </a:lvl1pPr>
          </a:lstStyle>
          <a:p>
            <a:pPr>
              <a:defRPr/>
            </a:pPr>
            <a:endParaRPr lang="es-AR"/>
          </a:p>
        </p:txBody>
      </p:sp>
      <p:sp>
        <p:nvSpPr>
          <p:cNvPr id="6" name="5 Marcador de número de diapositiva"/>
          <p:cNvSpPr>
            <a:spLocks noGrp="1"/>
          </p:cNvSpPr>
          <p:nvPr>
            <p:ph type="sldNum" sz="quarter" idx="12"/>
          </p:nvPr>
        </p:nvSpPr>
        <p:spPr/>
        <p:txBody>
          <a:bodyPr/>
          <a:lstStyle>
            <a:lvl1pPr>
              <a:defRPr/>
            </a:lvl1pPr>
          </a:lstStyle>
          <a:p>
            <a:pPr>
              <a:defRPr/>
            </a:pPr>
            <a:fld id="{10B11255-7CE8-4F6F-B454-826FB795624B}" type="slidenum">
              <a:rPr lang="es-AR"/>
              <a:pPr>
                <a:defRPr/>
              </a:pPr>
              <a:t>‹#›</a:t>
            </a:fld>
            <a:endParaRPr lang="es-A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lvl1pPr>
              <a:defRPr/>
            </a:lvl1pPr>
          </a:lstStyle>
          <a:p>
            <a:pPr>
              <a:defRPr/>
            </a:pPr>
            <a:fld id="{0D6CDDEE-F1FB-4E7A-9448-B2264F211F71}" type="datetimeFigureOut">
              <a:rPr lang="es-AR"/>
              <a:pPr>
                <a:defRPr/>
              </a:pPr>
              <a:t>08/10/2013</a:t>
            </a:fld>
            <a:endParaRPr lang="es-AR" dirty="0"/>
          </a:p>
        </p:txBody>
      </p:sp>
      <p:sp>
        <p:nvSpPr>
          <p:cNvPr id="5" name="4 Marcador de pie de página"/>
          <p:cNvSpPr>
            <a:spLocks noGrp="1"/>
          </p:cNvSpPr>
          <p:nvPr>
            <p:ph type="ftr" sz="quarter" idx="11"/>
          </p:nvPr>
        </p:nvSpPr>
        <p:spPr/>
        <p:txBody>
          <a:bodyPr/>
          <a:lstStyle>
            <a:lvl1pPr>
              <a:defRPr/>
            </a:lvl1pPr>
          </a:lstStyle>
          <a:p>
            <a:pPr>
              <a:defRPr/>
            </a:pPr>
            <a:endParaRPr lang="es-AR"/>
          </a:p>
        </p:txBody>
      </p:sp>
      <p:sp>
        <p:nvSpPr>
          <p:cNvPr id="6" name="5 Marcador de número de diapositiva"/>
          <p:cNvSpPr>
            <a:spLocks noGrp="1"/>
          </p:cNvSpPr>
          <p:nvPr>
            <p:ph type="sldNum" sz="quarter" idx="12"/>
          </p:nvPr>
        </p:nvSpPr>
        <p:spPr/>
        <p:txBody>
          <a:bodyPr/>
          <a:lstStyle>
            <a:lvl1pPr>
              <a:defRPr/>
            </a:lvl1pPr>
          </a:lstStyle>
          <a:p>
            <a:pPr>
              <a:defRPr/>
            </a:pPr>
            <a:fld id="{96F71525-BECA-4A36-9233-DDDE2538B91B}" type="slidenum">
              <a:rPr lang="es-AR"/>
              <a:pPr>
                <a:defRPr/>
              </a:pPr>
              <a:t>‹#›</a:t>
            </a:fld>
            <a:endParaRPr lang="es-A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99B3F028-BBED-481B-815D-9436F041ED91}" type="datetimeFigureOut">
              <a:rPr lang="es-AR"/>
              <a:pPr>
                <a:defRPr/>
              </a:pPr>
              <a:t>08/10/2013</a:t>
            </a:fld>
            <a:endParaRPr lang="es-AR" dirty="0"/>
          </a:p>
        </p:txBody>
      </p:sp>
      <p:sp>
        <p:nvSpPr>
          <p:cNvPr id="5" name="4 Marcador de pie de página"/>
          <p:cNvSpPr>
            <a:spLocks noGrp="1"/>
          </p:cNvSpPr>
          <p:nvPr>
            <p:ph type="ftr" sz="quarter" idx="11"/>
          </p:nvPr>
        </p:nvSpPr>
        <p:spPr/>
        <p:txBody>
          <a:bodyPr/>
          <a:lstStyle>
            <a:lvl1pPr>
              <a:defRPr/>
            </a:lvl1pPr>
          </a:lstStyle>
          <a:p>
            <a:pPr>
              <a:defRPr/>
            </a:pPr>
            <a:endParaRPr lang="es-AR"/>
          </a:p>
        </p:txBody>
      </p:sp>
      <p:sp>
        <p:nvSpPr>
          <p:cNvPr id="6" name="5 Marcador de número de diapositiva"/>
          <p:cNvSpPr>
            <a:spLocks noGrp="1"/>
          </p:cNvSpPr>
          <p:nvPr>
            <p:ph type="sldNum" sz="quarter" idx="12"/>
          </p:nvPr>
        </p:nvSpPr>
        <p:spPr/>
        <p:txBody>
          <a:bodyPr/>
          <a:lstStyle>
            <a:lvl1pPr>
              <a:defRPr/>
            </a:lvl1pPr>
          </a:lstStyle>
          <a:p>
            <a:pPr>
              <a:defRPr/>
            </a:pPr>
            <a:fld id="{8736E70F-06EE-4301-9A66-79A9E8E9B240}" type="slidenum">
              <a:rPr lang="es-AR"/>
              <a:pPr>
                <a:defRPr/>
              </a:pPr>
              <a:t>‹#›</a:t>
            </a:fld>
            <a:endParaRPr lang="es-A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3 Marcador de fecha"/>
          <p:cNvSpPr>
            <a:spLocks noGrp="1"/>
          </p:cNvSpPr>
          <p:nvPr>
            <p:ph type="dt" sz="half" idx="10"/>
          </p:nvPr>
        </p:nvSpPr>
        <p:spPr/>
        <p:txBody>
          <a:bodyPr/>
          <a:lstStyle>
            <a:lvl1pPr>
              <a:defRPr/>
            </a:lvl1pPr>
          </a:lstStyle>
          <a:p>
            <a:pPr>
              <a:defRPr/>
            </a:pPr>
            <a:fld id="{96B3FA47-F8DA-496E-BD89-F0F3375EBBC2}" type="datetimeFigureOut">
              <a:rPr lang="es-AR"/>
              <a:pPr>
                <a:defRPr/>
              </a:pPr>
              <a:t>08/10/2013</a:t>
            </a:fld>
            <a:endParaRPr lang="es-AR" dirty="0"/>
          </a:p>
        </p:txBody>
      </p:sp>
      <p:sp>
        <p:nvSpPr>
          <p:cNvPr id="6" name="4 Marcador de pie de página"/>
          <p:cNvSpPr>
            <a:spLocks noGrp="1"/>
          </p:cNvSpPr>
          <p:nvPr>
            <p:ph type="ftr" sz="quarter" idx="11"/>
          </p:nvPr>
        </p:nvSpPr>
        <p:spPr/>
        <p:txBody>
          <a:bodyPr/>
          <a:lstStyle>
            <a:lvl1pPr>
              <a:defRPr/>
            </a:lvl1pPr>
          </a:lstStyle>
          <a:p>
            <a:pPr>
              <a:defRPr/>
            </a:pPr>
            <a:endParaRPr lang="es-AR"/>
          </a:p>
        </p:txBody>
      </p:sp>
      <p:sp>
        <p:nvSpPr>
          <p:cNvPr id="7" name="5 Marcador de número de diapositiva"/>
          <p:cNvSpPr>
            <a:spLocks noGrp="1"/>
          </p:cNvSpPr>
          <p:nvPr>
            <p:ph type="sldNum" sz="quarter" idx="12"/>
          </p:nvPr>
        </p:nvSpPr>
        <p:spPr/>
        <p:txBody>
          <a:bodyPr/>
          <a:lstStyle>
            <a:lvl1pPr>
              <a:defRPr/>
            </a:lvl1pPr>
          </a:lstStyle>
          <a:p>
            <a:pPr>
              <a:defRPr/>
            </a:pPr>
            <a:fld id="{1D5634B7-8F6E-4F6F-BF43-DAA3564176BD}" type="slidenum">
              <a:rPr lang="es-AR"/>
              <a:pPr>
                <a:defRPr/>
              </a:pPr>
              <a:t>‹#›</a:t>
            </a:fld>
            <a:endParaRPr lang="es-A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7" name="3 Marcador de fecha"/>
          <p:cNvSpPr>
            <a:spLocks noGrp="1"/>
          </p:cNvSpPr>
          <p:nvPr>
            <p:ph type="dt" sz="half" idx="10"/>
          </p:nvPr>
        </p:nvSpPr>
        <p:spPr/>
        <p:txBody>
          <a:bodyPr/>
          <a:lstStyle>
            <a:lvl1pPr>
              <a:defRPr/>
            </a:lvl1pPr>
          </a:lstStyle>
          <a:p>
            <a:pPr>
              <a:defRPr/>
            </a:pPr>
            <a:fld id="{E036DD0B-8E75-40B0-87FD-4D3C055A2FB1}" type="datetimeFigureOut">
              <a:rPr lang="es-AR"/>
              <a:pPr>
                <a:defRPr/>
              </a:pPr>
              <a:t>08/10/2013</a:t>
            </a:fld>
            <a:endParaRPr lang="es-AR" dirty="0"/>
          </a:p>
        </p:txBody>
      </p:sp>
      <p:sp>
        <p:nvSpPr>
          <p:cNvPr id="8" name="4 Marcador de pie de página"/>
          <p:cNvSpPr>
            <a:spLocks noGrp="1"/>
          </p:cNvSpPr>
          <p:nvPr>
            <p:ph type="ftr" sz="quarter" idx="11"/>
          </p:nvPr>
        </p:nvSpPr>
        <p:spPr/>
        <p:txBody>
          <a:bodyPr/>
          <a:lstStyle>
            <a:lvl1pPr>
              <a:defRPr/>
            </a:lvl1pPr>
          </a:lstStyle>
          <a:p>
            <a:pPr>
              <a:defRPr/>
            </a:pPr>
            <a:endParaRPr lang="es-AR"/>
          </a:p>
        </p:txBody>
      </p:sp>
      <p:sp>
        <p:nvSpPr>
          <p:cNvPr id="9" name="5 Marcador de número de diapositiva"/>
          <p:cNvSpPr>
            <a:spLocks noGrp="1"/>
          </p:cNvSpPr>
          <p:nvPr>
            <p:ph type="sldNum" sz="quarter" idx="12"/>
          </p:nvPr>
        </p:nvSpPr>
        <p:spPr/>
        <p:txBody>
          <a:bodyPr/>
          <a:lstStyle>
            <a:lvl1pPr>
              <a:defRPr/>
            </a:lvl1pPr>
          </a:lstStyle>
          <a:p>
            <a:pPr>
              <a:defRPr/>
            </a:pPr>
            <a:fld id="{A72CACE4-157C-472A-9394-FC1A5981110D}" type="slidenum">
              <a:rPr lang="es-AR"/>
              <a:pPr>
                <a:defRPr/>
              </a:pPr>
              <a:t>‹#›</a:t>
            </a:fld>
            <a:endParaRPr lang="es-A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3 Marcador de fecha"/>
          <p:cNvSpPr>
            <a:spLocks noGrp="1"/>
          </p:cNvSpPr>
          <p:nvPr>
            <p:ph type="dt" sz="half" idx="10"/>
          </p:nvPr>
        </p:nvSpPr>
        <p:spPr/>
        <p:txBody>
          <a:bodyPr/>
          <a:lstStyle>
            <a:lvl1pPr>
              <a:defRPr/>
            </a:lvl1pPr>
          </a:lstStyle>
          <a:p>
            <a:pPr>
              <a:defRPr/>
            </a:pPr>
            <a:fld id="{E8973413-6E3B-4D1D-9536-99527C8C91D3}" type="datetimeFigureOut">
              <a:rPr lang="es-AR"/>
              <a:pPr>
                <a:defRPr/>
              </a:pPr>
              <a:t>08/10/2013</a:t>
            </a:fld>
            <a:endParaRPr lang="es-AR" dirty="0"/>
          </a:p>
        </p:txBody>
      </p:sp>
      <p:sp>
        <p:nvSpPr>
          <p:cNvPr id="4" name="4 Marcador de pie de página"/>
          <p:cNvSpPr>
            <a:spLocks noGrp="1"/>
          </p:cNvSpPr>
          <p:nvPr>
            <p:ph type="ftr" sz="quarter" idx="11"/>
          </p:nvPr>
        </p:nvSpPr>
        <p:spPr/>
        <p:txBody>
          <a:bodyPr/>
          <a:lstStyle>
            <a:lvl1pPr>
              <a:defRPr/>
            </a:lvl1pPr>
          </a:lstStyle>
          <a:p>
            <a:pPr>
              <a:defRPr/>
            </a:pPr>
            <a:endParaRPr lang="es-AR"/>
          </a:p>
        </p:txBody>
      </p:sp>
      <p:sp>
        <p:nvSpPr>
          <p:cNvPr id="5" name="5 Marcador de número de diapositiva"/>
          <p:cNvSpPr>
            <a:spLocks noGrp="1"/>
          </p:cNvSpPr>
          <p:nvPr>
            <p:ph type="sldNum" sz="quarter" idx="12"/>
          </p:nvPr>
        </p:nvSpPr>
        <p:spPr/>
        <p:txBody>
          <a:bodyPr/>
          <a:lstStyle>
            <a:lvl1pPr>
              <a:defRPr/>
            </a:lvl1pPr>
          </a:lstStyle>
          <a:p>
            <a:pPr>
              <a:defRPr/>
            </a:pPr>
            <a:fld id="{0DA994D7-F038-4DE2-81F7-46102ACE7967}" type="slidenum">
              <a:rPr lang="es-AR"/>
              <a:pPr>
                <a:defRPr/>
              </a:pPr>
              <a:t>‹#›</a:t>
            </a:fld>
            <a:endParaRPr lang="es-A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35C0C6FB-4EA2-4DE0-A9FB-B1119877DF64}" type="datetimeFigureOut">
              <a:rPr lang="es-AR"/>
              <a:pPr>
                <a:defRPr/>
              </a:pPr>
              <a:t>08/10/2013</a:t>
            </a:fld>
            <a:endParaRPr lang="es-AR" dirty="0"/>
          </a:p>
        </p:txBody>
      </p:sp>
      <p:sp>
        <p:nvSpPr>
          <p:cNvPr id="3" name="4 Marcador de pie de página"/>
          <p:cNvSpPr>
            <a:spLocks noGrp="1"/>
          </p:cNvSpPr>
          <p:nvPr>
            <p:ph type="ftr" sz="quarter" idx="11"/>
          </p:nvPr>
        </p:nvSpPr>
        <p:spPr/>
        <p:txBody>
          <a:bodyPr/>
          <a:lstStyle>
            <a:lvl1pPr>
              <a:defRPr/>
            </a:lvl1pPr>
          </a:lstStyle>
          <a:p>
            <a:pPr>
              <a:defRPr/>
            </a:pPr>
            <a:endParaRPr lang="es-AR"/>
          </a:p>
        </p:txBody>
      </p:sp>
      <p:sp>
        <p:nvSpPr>
          <p:cNvPr id="4" name="5 Marcador de número de diapositiva"/>
          <p:cNvSpPr>
            <a:spLocks noGrp="1"/>
          </p:cNvSpPr>
          <p:nvPr>
            <p:ph type="sldNum" sz="quarter" idx="12"/>
          </p:nvPr>
        </p:nvSpPr>
        <p:spPr/>
        <p:txBody>
          <a:bodyPr/>
          <a:lstStyle>
            <a:lvl1pPr>
              <a:defRPr/>
            </a:lvl1pPr>
          </a:lstStyle>
          <a:p>
            <a:pPr>
              <a:defRPr/>
            </a:pPr>
            <a:fld id="{61F3FD02-E370-475A-94D6-3721496105BE}" type="slidenum">
              <a:rPr lang="es-AR"/>
              <a:pPr>
                <a:defRPr/>
              </a:pPr>
              <a:t>‹#›</a:t>
            </a:fld>
            <a:endParaRPr lang="es-A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31326EBF-160A-45B3-8E79-AF588678B4DB}" type="datetimeFigureOut">
              <a:rPr lang="es-AR"/>
              <a:pPr>
                <a:defRPr/>
              </a:pPr>
              <a:t>08/10/2013</a:t>
            </a:fld>
            <a:endParaRPr lang="es-AR" dirty="0"/>
          </a:p>
        </p:txBody>
      </p:sp>
      <p:sp>
        <p:nvSpPr>
          <p:cNvPr id="6" name="4 Marcador de pie de página"/>
          <p:cNvSpPr>
            <a:spLocks noGrp="1"/>
          </p:cNvSpPr>
          <p:nvPr>
            <p:ph type="ftr" sz="quarter" idx="11"/>
          </p:nvPr>
        </p:nvSpPr>
        <p:spPr/>
        <p:txBody>
          <a:bodyPr/>
          <a:lstStyle>
            <a:lvl1pPr>
              <a:defRPr/>
            </a:lvl1pPr>
          </a:lstStyle>
          <a:p>
            <a:pPr>
              <a:defRPr/>
            </a:pPr>
            <a:endParaRPr lang="es-AR"/>
          </a:p>
        </p:txBody>
      </p:sp>
      <p:sp>
        <p:nvSpPr>
          <p:cNvPr id="7" name="5 Marcador de número de diapositiva"/>
          <p:cNvSpPr>
            <a:spLocks noGrp="1"/>
          </p:cNvSpPr>
          <p:nvPr>
            <p:ph type="sldNum" sz="quarter" idx="12"/>
          </p:nvPr>
        </p:nvSpPr>
        <p:spPr/>
        <p:txBody>
          <a:bodyPr/>
          <a:lstStyle>
            <a:lvl1pPr>
              <a:defRPr/>
            </a:lvl1pPr>
          </a:lstStyle>
          <a:p>
            <a:pPr>
              <a:defRPr/>
            </a:pPr>
            <a:fld id="{3CE5D7AD-771D-4BC4-BA20-9AFE0DA08F56}" type="slidenum">
              <a:rPr lang="es-AR"/>
              <a:pPr>
                <a:defRPr/>
              </a:pPr>
              <a:t>‹#›</a:t>
            </a:fld>
            <a:endParaRPr lang="es-A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AR"/>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AR" noProof="0"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482EA231-0931-4A74-A87E-D3804346D12D}" type="datetimeFigureOut">
              <a:rPr lang="es-AR"/>
              <a:pPr>
                <a:defRPr/>
              </a:pPr>
              <a:t>08/10/2013</a:t>
            </a:fld>
            <a:endParaRPr lang="es-AR" dirty="0"/>
          </a:p>
        </p:txBody>
      </p:sp>
      <p:sp>
        <p:nvSpPr>
          <p:cNvPr id="6" name="4 Marcador de pie de página"/>
          <p:cNvSpPr>
            <a:spLocks noGrp="1"/>
          </p:cNvSpPr>
          <p:nvPr>
            <p:ph type="ftr" sz="quarter" idx="11"/>
          </p:nvPr>
        </p:nvSpPr>
        <p:spPr/>
        <p:txBody>
          <a:bodyPr/>
          <a:lstStyle>
            <a:lvl1pPr>
              <a:defRPr/>
            </a:lvl1pPr>
          </a:lstStyle>
          <a:p>
            <a:pPr>
              <a:defRPr/>
            </a:pPr>
            <a:endParaRPr lang="es-AR"/>
          </a:p>
        </p:txBody>
      </p:sp>
      <p:sp>
        <p:nvSpPr>
          <p:cNvPr id="7" name="5 Marcador de número de diapositiva"/>
          <p:cNvSpPr>
            <a:spLocks noGrp="1"/>
          </p:cNvSpPr>
          <p:nvPr>
            <p:ph type="sldNum" sz="quarter" idx="12"/>
          </p:nvPr>
        </p:nvSpPr>
        <p:spPr/>
        <p:txBody>
          <a:bodyPr/>
          <a:lstStyle>
            <a:lvl1pPr>
              <a:defRPr/>
            </a:lvl1pPr>
          </a:lstStyle>
          <a:p>
            <a:pPr>
              <a:defRPr/>
            </a:pPr>
            <a:fld id="{D95B8EBA-6D9F-4E09-B857-62984EF1873C}" type="slidenum">
              <a:rPr lang="es-AR"/>
              <a:pPr>
                <a:defRPr/>
              </a:pPr>
              <a:t>‹#›</a:t>
            </a:fld>
            <a:endParaRPr lang="es-A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AR" smtClean="0"/>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959A6F4A-5681-4758-9611-00BA58B4F15B}" type="datetimeFigureOut">
              <a:rPr lang="es-AR"/>
              <a:pPr>
                <a:defRPr/>
              </a:pPr>
              <a:t>08/10/2013</a:t>
            </a:fld>
            <a:endParaRPr lang="es-AR"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mn-lt"/>
              </a:defRPr>
            </a:lvl1pPr>
          </a:lstStyle>
          <a:p>
            <a:pPr>
              <a:defRPr/>
            </a:pPr>
            <a:endParaRPr lang="es-A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2F1E9479-A3A3-4D85-9088-6D69B30D1538}" type="slidenum">
              <a:rPr lang="es-AR"/>
              <a:pPr>
                <a:defRPr/>
              </a:pPr>
              <a:t>‹#›</a:t>
            </a:fld>
            <a:endParaRPr lang="es-AR" dirty="0"/>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13.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3.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4.png"/><Relationship Id="rId7" Type="http://schemas.openxmlformats.org/officeDocument/2006/relationships/image" Target="../media/image17.png"/><Relationship Id="rId12"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16.jpeg"/><Relationship Id="rId11" Type="http://schemas.openxmlformats.org/officeDocument/2006/relationships/image" Target="../media/image21.jpeg"/><Relationship Id="rId5" Type="http://schemas.openxmlformats.org/officeDocument/2006/relationships/image" Target="../media/image15.jpeg"/><Relationship Id="rId10" Type="http://schemas.openxmlformats.org/officeDocument/2006/relationships/image" Target="../media/image20.png"/><Relationship Id="rId4" Type="http://schemas.openxmlformats.org/officeDocument/2006/relationships/image" Target="../media/image2.jpeg"/><Relationship Id="rId9"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jpeg"/><Relationship Id="rId7" Type="http://schemas.openxmlformats.org/officeDocument/2006/relationships/image" Target="../media/image24.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3.png"/><Relationship Id="rId9"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5 Marcador de número de diapositiva"/>
          <p:cNvSpPr>
            <a:spLocks noGrp="1"/>
          </p:cNvSpPr>
          <p:nvPr>
            <p:ph type="sldNum" sz="quarter" idx="12"/>
          </p:nvPr>
        </p:nvSpPr>
        <p:spPr/>
        <p:txBody>
          <a:bodyPr/>
          <a:lstStyle/>
          <a:p>
            <a:pPr>
              <a:defRPr/>
            </a:pPr>
            <a:fld id="{277D51CD-7F6D-4FD3-A107-54132BFEA6D2}" type="slidenum">
              <a:rPr lang="es-ES"/>
              <a:pPr>
                <a:defRPr/>
              </a:pPr>
              <a:t>1</a:t>
            </a:fld>
            <a:endParaRPr lang="es-ES" dirty="0"/>
          </a:p>
        </p:txBody>
      </p:sp>
      <p:pic>
        <p:nvPicPr>
          <p:cNvPr id="13314" name="Picture 7" descr="plantilla"/>
          <p:cNvPicPr>
            <a:picLocks noChangeAspect="1" noChangeArrowheads="1"/>
          </p:cNvPicPr>
          <p:nvPr/>
        </p:nvPicPr>
        <p:blipFill>
          <a:blip r:embed="rId2">
            <a:clrChange>
              <a:clrFrom>
                <a:srgbClr val="BABFC3"/>
              </a:clrFrom>
              <a:clrTo>
                <a:srgbClr val="BABFC3">
                  <a:alpha val="0"/>
                </a:srgbClr>
              </a:clrTo>
            </a:clrChange>
          </a:blip>
          <a:srcRect/>
          <a:stretch>
            <a:fillRect/>
          </a:stretch>
        </p:blipFill>
        <p:spPr bwMode="auto">
          <a:xfrm>
            <a:off x="0" y="4797425"/>
            <a:ext cx="9144000" cy="2060575"/>
          </a:xfrm>
          <a:prstGeom prst="rect">
            <a:avLst/>
          </a:prstGeom>
          <a:noFill/>
          <a:ln w="9525">
            <a:noFill/>
            <a:miter lim="800000"/>
            <a:headEnd/>
            <a:tailEnd/>
          </a:ln>
        </p:spPr>
      </p:pic>
      <p:pic>
        <p:nvPicPr>
          <p:cNvPr id="13315" name="Picture 5" descr="logoconsejo"/>
          <p:cNvPicPr>
            <a:picLocks noChangeAspect="1" noChangeArrowheads="1"/>
          </p:cNvPicPr>
          <p:nvPr/>
        </p:nvPicPr>
        <p:blipFill>
          <a:blip r:embed="rId3"/>
          <a:srcRect/>
          <a:stretch>
            <a:fillRect/>
          </a:stretch>
        </p:blipFill>
        <p:spPr bwMode="auto">
          <a:xfrm>
            <a:off x="7956550" y="5734050"/>
            <a:ext cx="971550" cy="933450"/>
          </a:xfrm>
          <a:prstGeom prst="rect">
            <a:avLst/>
          </a:prstGeom>
          <a:noFill/>
          <a:ln w="9525">
            <a:noFill/>
            <a:miter lim="800000"/>
            <a:headEnd/>
            <a:tailEnd/>
          </a:ln>
        </p:spPr>
      </p:pic>
      <p:sp>
        <p:nvSpPr>
          <p:cNvPr id="13316" name="Text Box 12"/>
          <p:cNvSpPr txBox="1">
            <a:spLocks noChangeArrowheads="1"/>
          </p:cNvSpPr>
          <p:nvPr/>
        </p:nvSpPr>
        <p:spPr bwMode="auto">
          <a:xfrm>
            <a:off x="2093913" y="6461125"/>
            <a:ext cx="5267325" cy="396875"/>
          </a:xfrm>
          <a:prstGeom prst="rect">
            <a:avLst/>
          </a:prstGeom>
          <a:noFill/>
          <a:ln w="9525" algn="ctr">
            <a:noFill/>
            <a:miter lim="800000"/>
            <a:headEnd/>
            <a:tailEnd/>
          </a:ln>
        </p:spPr>
        <p:txBody>
          <a:bodyPr wrap="none">
            <a:spAutoFit/>
          </a:bodyPr>
          <a:lstStyle/>
          <a:p>
            <a:pPr>
              <a:buFontTx/>
              <a:buChar char="-"/>
            </a:pPr>
            <a:r>
              <a:rPr lang="es-ES">
                <a:latin typeface="Calibri" pitchFamily="34" charset="0"/>
              </a:rPr>
              <a:t> </a:t>
            </a:r>
            <a:r>
              <a:rPr lang="es-ES" b="1">
                <a:latin typeface="Calibri" pitchFamily="34" charset="0"/>
              </a:rPr>
              <a:t>8º Jornada de Administración de Salud</a:t>
            </a:r>
            <a:r>
              <a:rPr lang="es-ES">
                <a:latin typeface="Calibri" pitchFamily="34" charset="0"/>
              </a:rPr>
              <a:t> </a:t>
            </a:r>
            <a:r>
              <a:rPr lang="es-ES" b="1">
                <a:latin typeface="Calibri" pitchFamily="34" charset="0"/>
              </a:rPr>
              <a:t>-</a:t>
            </a:r>
            <a:r>
              <a:rPr lang="es-ES">
                <a:latin typeface="Calibri" pitchFamily="34" charset="0"/>
              </a:rPr>
              <a:t> </a:t>
            </a:r>
          </a:p>
        </p:txBody>
      </p:sp>
      <p:sp>
        <p:nvSpPr>
          <p:cNvPr id="2" name="1 CuadroTexto"/>
          <p:cNvSpPr txBox="1">
            <a:spLocks noChangeArrowheads="1"/>
          </p:cNvSpPr>
          <p:nvPr/>
        </p:nvSpPr>
        <p:spPr bwMode="auto">
          <a:xfrm>
            <a:off x="755650" y="1125538"/>
            <a:ext cx="6900863" cy="2184400"/>
          </a:xfrm>
          <a:prstGeom prst="rect">
            <a:avLst/>
          </a:prstGeom>
          <a:noFill/>
          <a:ln w="9525">
            <a:noFill/>
            <a:miter lim="800000"/>
            <a:headEnd/>
            <a:tailEnd/>
          </a:ln>
        </p:spPr>
        <p:txBody>
          <a:bodyPr>
            <a:spAutoFit/>
          </a:bodyPr>
          <a:lstStyle/>
          <a:p>
            <a:pPr algn="ctr"/>
            <a:r>
              <a:rPr lang="es-ES_tradnl" sz="7200">
                <a:latin typeface="Plantagenet Cherokee"/>
              </a:rPr>
              <a:t>I</a:t>
            </a:r>
            <a:r>
              <a:rPr lang="es-ES_tradnl" sz="3200">
                <a:latin typeface="Plantagenet Cherokee"/>
              </a:rPr>
              <a:t>mpacto de la “Ley de Prepagas” en las Empresas de Medicina Privada Pequeñas y Medianas.</a:t>
            </a:r>
            <a:endParaRPr lang="es-ES" sz="3200">
              <a:latin typeface="Plantagenet Cherokee"/>
            </a:endParaRPr>
          </a:p>
        </p:txBody>
      </p:sp>
      <p:sp>
        <p:nvSpPr>
          <p:cNvPr id="13318" name="2 CuadroTexto"/>
          <p:cNvSpPr txBox="1">
            <a:spLocks noChangeArrowheads="1"/>
          </p:cNvSpPr>
          <p:nvPr/>
        </p:nvSpPr>
        <p:spPr bwMode="auto">
          <a:xfrm>
            <a:off x="5662613" y="4813300"/>
            <a:ext cx="2417762" cy="369888"/>
          </a:xfrm>
          <a:prstGeom prst="rect">
            <a:avLst/>
          </a:prstGeom>
          <a:noFill/>
          <a:ln w="9525">
            <a:noFill/>
            <a:miter lim="800000"/>
            <a:headEnd/>
            <a:tailEnd/>
          </a:ln>
        </p:spPr>
        <p:txBody>
          <a:bodyPr wrap="none">
            <a:spAutoFit/>
          </a:bodyPr>
          <a:lstStyle/>
          <a:p>
            <a:r>
              <a:rPr lang="es-ES_tradnl">
                <a:latin typeface="Calibri" pitchFamily="34" charset="0"/>
              </a:rPr>
              <a:t>Contador Osvaldo Lujan</a:t>
            </a:r>
            <a:endParaRPr lang="es-ES">
              <a:latin typeface="Calibri" pitchFamily="34" charset="0"/>
            </a:endParaRPr>
          </a:p>
        </p:txBody>
      </p:sp>
      <p:sp>
        <p:nvSpPr>
          <p:cNvPr id="13319" name="AutoShape 4" descr="data:image/jpeg;base64,/9j/4AAQSkZJRgABAQAAAQABAAD/2wCEAAkGBhAREBUUEQ8SFBUWExcVGBYYFRUVGxUWFRgXFB8SGRcdGyYqGCUkHBcYHy8mJScpLCwuFSExNTAqNTIwLCkBCQoKDgwOGQ8PGiwhHyQqLzApNSssNTUvNTU1NTU1NSk0KzUqLDA0KjUrLCwtLywuMjUuNCspLDUqMSwuKS0sLP/AABEIAGIAnAMBIgACEQEDEQH/xAAbAAEAAgMBAQAAAAAAAAAAAAAABQYCAwQBB//EADYQAAICAQIEBAMGBQUBAAAAAAECAAMRBBIFBiExEyJBUTKBkRRCYXGhwRUWI1LRJGNysfAH/8QAGgEBAAMBAQEAAAAAAAAAAAAAAAIDBAUBB//EACsRAAIBAwIFAgYDAAAAAAAAAAABAgMRQRIhBBMxUYFh8CIycZGx4QUUof/aAAwDAQACEQMRAD8A4IiJ3z5yIiIAiIgCIiAIiIAiIgCIiAIiIAiIgCIiAIiIAiIgCIiAIiIAlj5U0SqH1VlfiCshK68Z8W5uy49cfvMOVtFprE1BvqZzXWLFCsVO1Sd2OvX0k9xfi1ei0tVelYBmXxAHXLoLcnxNw6A4yvb1mapNt6Ejp8LQUVz5tWSv56fsz1PIdLXl2dkWxfEWhQofPQsgY9BgsPrMdVwKuvTagjhpQrWAjM3jOzMcbhtztx3lFu1Vj/HY7dSfMxPU9z195Ncuc2W6ZkViWqDlio7+Ybcg+uO+PwkZU6iXW5bT4rh5Sa0ab52fXx+LEBE+j8V4VVYHbVitEChq9UuEdw3UK1f3j8vkPT5ywGehyPftn8cekup1FMxcTwroNXfX7/b2jyIiWmQREQBERAEREAREQBERAEREAm+TrLBq02VtYDlXUDP9NvKSfYDv8p2f/QNIU1K9Vx4SqqgkkInlBbIHf9px8v8AMp0yvW1e+qz4wCUftjKuOvy/6llp0Wk11CU16gsyMDXv8ttdecsh9LAB2+UyTbjU1NbHXoRjV4d0Yv4uu/48+1k+fz0Sd1nJWrRz/TJrDYFmVxtJwHIBJHoZMcD5RbT6lTfcEfcRUqbWZzjrZgg4UDPcZlsq0Er3MsOCrSnZxaOnj1Xj6IIxZrqqK9VuY5JFmQ4/AYwcflKBLtxPneoai7/S1v5XpWwMVYp8OD0IIyJSZGgpJbos/kJwnNOLu+j8CIiaDnCIiAIiIAiIgCJ6oycAZJ/9iWCrkbVFQX8KrI6LZYFY/LrIynGPUtp0Z1PkVyvRNmp07VuyNjKsVODkZHTofWa5IraadmIiIPBJjlfi1Wmtd7Udg1TINmAQWwCevbpmQ8SMo6lZllOo6clKPVFl/nEUqV0enWkEY3sxsf8AXoP1m883odPvKk6zYaPE/wBsnPiZ98dJAcI4RbqbPDqALYLdTgAD1J+k5r6GR2RhhlJUj2IODKuXBu2TX/arqOrD2W23j1NcREvMAiIgCIiAIiIAiIgFg5DpVtfVuAONzD/kFJE9p0K6zU2jU6rwrTdsVShfcSSNo/tx0Eg9NqXrdXRirKcgj0IliHOqM4ss0FD2jB8QEqSR2YjHeUTjLVePY6FCpS5ahUdrO+97P7ZWDp4TwWip9ct1YuFCAj7pOMnofu57TTV4Oo0msu+zVVsvhBAo+D0JB/H1kf8AzQ+7Usa1zqV2t1Pl79vfvNPBOPNpt6mtba7AA9bdmx2OR27mR0T3edv2W8+irQXy/Fjve3rkk69BV/D9O5rXe2sCM2OpXJ8pPtJjUfZV4h9j+w07HIBbruBZd2VP3QPYfnK9qeYDe1FSUpTVXapVFyfMWHUk9+5+sneZuZBp9bYV0tRtUALcc5GVHUr2J64z0lcoyvb65L6c6ShqTVk4pu3XZ3xk5KOF06SnUXvUt7JqDRWH6qMEDew9T1/T0nLx3S026OrV11LSzWGt0X4SRu8wHp2/WcPC+ZXqFiWVrfXa250fPVu+8Edj/iYcZ5gbUKla1pVVXnbWvYE/eJ9T/mWKE9V2Z5V6LpNLt0tve/W/0LJylwy9NFbdQo8a1gteWC4RD1bJ9zn6Cc3OfCtutpsKDbeULDoRvBUMufXoRILivHWvSlNgRKU2qoJOe2WP4nEzr5hYaeulq1YV2i1GJORg52/kev1nipz1aiT4ii6fKwkrP1ztbN3/AIWzwtJ/EW0Y0VWxs5fruB2bvL/aB7CcGlXTX1auoaSuvwK2ZHGS+UJGWb1Jx+sh/wCaH+3fa/DXd/Zk4+HZ3mjQceao34RT46MhyT5dxJyPfvPOVK3hZySfF0m7bWvLGMY7lh5d0BFFRs0+hCO3xXNiy0E/d9uhwPlM9NwLTJrtZW1Qeuuguqk9V+FsBvT1AMhqObMU1pZparWp6VO2fKOndR37D6CDze/j33eEubqvCIycKCAMj37Q4VLv3kkuI4dRgutrY9HfHc7LzRqeHXWjTVUvS6hTXnqGx0bPfvMePcPqTVaRVrVVeugsAMBizYJP5yH0vGWTTW6cICLWVi2Tkbcdh69pJ6fnLC1+LpKrbKQBXYxIIA7ZA74ktEovb1KudRmlqdnZXduzfZdiWq0GkXXatNlAdQvgJb5a84BP7fWQPMujtW4B9JXUdg6VZKN1PnH59vlNdPHlNllmp01eoNjBvMSu0jPQY9MY6fgJhxbmK29w2FrVUCKi9lVc4HXv3iEJRl4PKtajOm0tt3ay9c7fhkVERNJyxERAEREAAzJnJOSST7k5MxiBcREQBERAEREAREQBERAEREAREQBERAEREAREQBERAEREAREQBERAEREAREQD/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s-ES">
              <a:latin typeface="Calibri" pitchFamily="34" charset="0"/>
            </a:endParaRPr>
          </a:p>
        </p:txBody>
      </p:sp>
      <p:pic>
        <p:nvPicPr>
          <p:cNvPr id="13320" name="Picture 6"/>
          <p:cNvPicPr>
            <a:picLocks noChangeAspect="1" noChangeArrowheads="1"/>
          </p:cNvPicPr>
          <p:nvPr/>
        </p:nvPicPr>
        <p:blipFill>
          <a:blip r:embed="rId4"/>
          <a:srcRect/>
          <a:stretch>
            <a:fillRect/>
          </a:stretch>
        </p:blipFill>
        <p:spPr bwMode="auto">
          <a:xfrm>
            <a:off x="6229350" y="4090988"/>
            <a:ext cx="1285875" cy="7239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80">
                                          <p:stCondLst>
                                            <p:cond delay="0"/>
                                          </p:stCondLst>
                                        </p:cTn>
                                        <p:tgtEl>
                                          <p:spTgt spid="2">
                                            <p:txEl>
                                              <p:pRg st="0" end="0"/>
                                            </p:txEl>
                                          </p:spTgt>
                                        </p:tgtEl>
                                      </p:cBhvr>
                                    </p:animEffect>
                                    <p:anim calcmode="lin" valueType="num">
                                      <p:cBhvr>
                                        <p:cTn id="8" dur="1822" tmFilter="0,0; 0.14,0.36; 0.43,0.73; 0.71,0.91; 1.0,1.0">
                                          <p:stCondLst>
                                            <p:cond delay="0"/>
                                          </p:stCondLst>
                                        </p:cTn>
                                        <p:tgtEl>
                                          <p:spTgt spid="2">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xEl>
                                              <p:pRg st="0" end="0"/>
                                            </p:txEl>
                                          </p:spTgt>
                                        </p:tgtEl>
                                      </p:cBhvr>
                                      <p:to x="100000" y="60000"/>
                                    </p:animScale>
                                    <p:animScale>
                                      <p:cBhvr>
                                        <p:cTn id="14" dur="166" decel="50000">
                                          <p:stCondLst>
                                            <p:cond delay="676"/>
                                          </p:stCondLst>
                                        </p:cTn>
                                        <p:tgtEl>
                                          <p:spTgt spid="2">
                                            <p:txEl>
                                              <p:pRg st="0" end="0"/>
                                            </p:txEl>
                                          </p:spTgt>
                                        </p:tgtEl>
                                      </p:cBhvr>
                                      <p:to x="100000" y="100000"/>
                                    </p:animScale>
                                    <p:animScale>
                                      <p:cBhvr>
                                        <p:cTn id="15" dur="26">
                                          <p:stCondLst>
                                            <p:cond delay="1312"/>
                                          </p:stCondLst>
                                        </p:cTn>
                                        <p:tgtEl>
                                          <p:spTgt spid="2">
                                            <p:txEl>
                                              <p:pRg st="0" end="0"/>
                                            </p:txEl>
                                          </p:spTgt>
                                        </p:tgtEl>
                                      </p:cBhvr>
                                      <p:to x="100000" y="80000"/>
                                    </p:animScale>
                                    <p:animScale>
                                      <p:cBhvr>
                                        <p:cTn id="16" dur="166" decel="50000">
                                          <p:stCondLst>
                                            <p:cond delay="1338"/>
                                          </p:stCondLst>
                                        </p:cTn>
                                        <p:tgtEl>
                                          <p:spTgt spid="2">
                                            <p:txEl>
                                              <p:pRg st="0" end="0"/>
                                            </p:txEl>
                                          </p:spTgt>
                                        </p:tgtEl>
                                      </p:cBhvr>
                                      <p:to x="100000" y="100000"/>
                                    </p:animScale>
                                    <p:animScale>
                                      <p:cBhvr>
                                        <p:cTn id="17" dur="26">
                                          <p:stCondLst>
                                            <p:cond delay="1642"/>
                                          </p:stCondLst>
                                        </p:cTn>
                                        <p:tgtEl>
                                          <p:spTgt spid="2">
                                            <p:txEl>
                                              <p:pRg st="0" end="0"/>
                                            </p:txEl>
                                          </p:spTgt>
                                        </p:tgtEl>
                                      </p:cBhvr>
                                      <p:to x="100000" y="90000"/>
                                    </p:animScale>
                                    <p:animScale>
                                      <p:cBhvr>
                                        <p:cTn id="18" dur="166" decel="50000">
                                          <p:stCondLst>
                                            <p:cond delay="1668"/>
                                          </p:stCondLst>
                                        </p:cTn>
                                        <p:tgtEl>
                                          <p:spTgt spid="2">
                                            <p:txEl>
                                              <p:pRg st="0" end="0"/>
                                            </p:txEl>
                                          </p:spTgt>
                                        </p:tgtEl>
                                      </p:cBhvr>
                                      <p:to x="100000" y="100000"/>
                                    </p:animScale>
                                    <p:animScale>
                                      <p:cBhvr>
                                        <p:cTn id="19" dur="26">
                                          <p:stCondLst>
                                            <p:cond delay="1808"/>
                                          </p:stCondLst>
                                        </p:cTn>
                                        <p:tgtEl>
                                          <p:spTgt spid="2">
                                            <p:txEl>
                                              <p:pRg st="0" end="0"/>
                                            </p:txEl>
                                          </p:spTgt>
                                        </p:tgtEl>
                                      </p:cBhvr>
                                      <p:to x="100000" y="95000"/>
                                    </p:animScale>
                                    <p:animScale>
                                      <p:cBhvr>
                                        <p:cTn id="20" dur="166" decel="50000">
                                          <p:stCondLst>
                                            <p:cond delay="1834"/>
                                          </p:stCondLst>
                                        </p:cTn>
                                        <p:tgtEl>
                                          <p:spTgt spid="2">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10 Título"/>
          <p:cNvSpPr>
            <a:spLocks noGrp="1"/>
          </p:cNvSpPr>
          <p:nvPr>
            <p:ph type="title"/>
          </p:nvPr>
        </p:nvSpPr>
        <p:spPr/>
        <p:txBody>
          <a:bodyPr/>
          <a:lstStyle/>
          <a:p>
            <a:r>
              <a:rPr lang="es-AR" smtClean="0"/>
              <a:t> </a:t>
            </a:r>
          </a:p>
        </p:txBody>
      </p:sp>
      <p:sp>
        <p:nvSpPr>
          <p:cNvPr id="12" name="11 Marcador de contenido"/>
          <p:cNvSpPr>
            <a:spLocks noGrp="1"/>
          </p:cNvSpPr>
          <p:nvPr>
            <p:ph idx="1"/>
          </p:nvPr>
        </p:nvSpPr>
        <p:spPr>
          <a:xfrm>
            <a:off x="457200" y="1341438"/>
            <a:ext cx="8229600" cy="4824412"/>
          </a:xfrm>
        </p:spPr>
        <p:txBody>
          <a:bodyPr rtlCol="0">
            <a:normAutofit/>
          </a:bodyPr>
          <a:lstStyle/>
          <a:p>
            <a:pPr marL="0" indent="0" fontAlgn="auto">
              <a:spcAft>
                <a:spcPts val="0"/>
              </a:spcAft>
              <a:buFont typeface="Arial" pitchFamily="34" charset="0"/>
              <a:buNone/>
              <a:defRPr/>
            </a:pPr>
            <a:r>
              <a:rPr lang="es-AR" sz="2800" b="1" dirty="0" smtClean="0"/>
              <a:t>INTERROGANTES CON LA NUEVA REGLAMENTACION </a:t>
            </a:r>
          </a:p>
          <a:p>
            <a:pPr fontAlgn="auto">
              <a:spcAft>
                <a:spcPts val="0"/>
              </a:spcAft>
              <a:buFont typeface="Arial" pitchFamily="34" charset="0"/>
              <a:buChar char="•"/>
              <a:defRPr/>
            </a:pPr>
            <a:r>
              <a:rPr lang="es-AR" sz="1800" b="1" dirty="0" smtClean="0"/>
              <a:t>La nueva reglamentación induce la concentración ???</a:t>
            </a:r>
          </a:p>
          <a:p>
            <a:pPr fontAlgn="auto">
              <a:spcAft>
                <a:spcPts val="0"/>
              </a:spcAft>
              <a:buFont typeface="Arial" pitchFamily="34" charset="0"/>
              <a:buChar char="•"/>
              <a:defRPr/>
            </a:pPr>
            <a:r>
              <a:rPr lang="es-AR" sz="1800" b="1" dirty="0" smtClean="0"/>
              <a:t>Los costos por el ingreso de personas con preexistencias podrán ser soportados por las pymes prepagas ?</a:t>
            </a:r>
          </a:p>
          <a:p>
            <a:pPr fontAlgn="auto">
              <a:spcAft>
                <a:spcPts val="0"/>
              </a:spcAft>
              <a:buFont typeface="Arial" pitchFamily="34" charset="0"/>
              <a:buChar char="•"/>
              <a:defRPr/>
            </a:pPr>
            <a:r>
              <a:rPr lang="es-AR" sz="1800" b="1" dirty="0" smtClean="0"/>
              <a:t>Los actuales afiliados de las pymes prepagas podrán hacer frente a las cuotas vigentes en  las principales empresas del sector, al desaparecer estas  ?</a:t>
            </a:r>
          </a:p>
          <a:p>
            <a:pPr fontAlgn="auto">
              <a:spcAft>
                <a:spcPts val="0"/>
              </a:spcAft>
              <a:buFont typeface="Arial" pitchFamily="34" charset="0"/>
              <a:buChar char="•"/>
              <a:defRPr/>
            </a:pPr>
            <a:r>
              <a:rPr lang="es-AR" sz="1800" b="1" dirty="0" smtClean="0"/>
              <a:t>Con esta reglamentación no se alienta el ingreso a la prepaga en el momento que lo necesito solamente al no tener limitantes ?</a:t>
            </a:r>
          </a:p>
          <a:p>
            <a:pPr fontAlgn="auto">
              <a:spcAft>
                <a:spcPts val="0"/>
              </a:spcAft>
              <a:buFont typeface="Arial" pitchFamily="34" charset="0"/>
              <a:buChar char="•"/>
              <a:defRPr/>
            </a:pPr>
            <a:r>
              <a:rPr lang="es-AR" sz="1800" b="1" dirty="0" smtClean="0"/>
              <a:t>Qué calculo actuarial se podría hacer considerando el punto anterior y quien consideraría tomar una cobertura de riesgo , si no existe el riesgo al poder solucionarlo en el momento que lo necesito?</a:t>
            </a:r>
          </a:p>
          <a:p>
            <a:pPr fontAlgn="auto">
              <a:spcAft>
                <a:spcPts val="0"/>
              </a:spcAft>
              <a:buFont typeface="Arial" pitchFamily="34" charset="0"/>
              <a:buChar char="•"/>
              <a:defRPr/>
            </a:pPr>
            <a:endParaRPr lang="es-AR" sz="1800" b="1" dirty="0" smtClean="0"/>
          </a:p>
          <a:p>
            <a:pPr fontAlgn="auto">
              <a:spcAft>
                <a:spcPts val="0"/>
              </a:spcAft>
              <a:buFont typeface="Arial" pitchFamily="34" charset="0"/>
              <a:buChar char="•"/>
              <a:defRPr/>
            </a:pPr>
            <a:endParaRPr lang="es-AR" sz="1800" b="1" dirty="0" smtClean="0"/>
          </a:p>
          <a:p>
            <a:pPr fontAlgn="auto">
              <a:spcAft>
                <a:spcPts val="0"/>
              </a:spcAft>
              <a:buFont typeface="Arial" pitchFamily="34" charset="0"/>
              <a:buChar char="•"/>
              <a:defRPr/>
            </a:pPr>
            <a:endParaRPr lang="es-AR" sz="2000" b="1" dirty="0" smtClean="0"/>
          </a:p>
          <a:p>
            <a:pPr fontAlgn="auto">
              <a:spcAft>
                <a:spcPts val="0"/>
              </a:spcAft>
              <a:buFont typeface="Arial" pitchFamily="34" charset="0"/>
              <a:buChar char="•"/>
              <a:defRPr/>
            </a:pPr>
            <a:endParaRPr lang="es-AR" sz="2000" b="1" dirty="0" smtClean="0"/>
          </a:p>
          <a:p>
            <a:pPr fontAlgn="auto">
              <a:spcAft>
                <a:spcPts val="0"/>
              </a:spcAft>
              <a:buFont typeface="Arial" pitchFamily="34" charset="0"/>
              <a:buChar char="•"/>
              <a:defRPr/>
            </a:pPr>
            <a:endParaRPr lang="es-AR" sz="2800" b="1" dirty="0" smtClean="0"/>
          </a:p>
          <a:p>
            <a:pPr fontAlgn="auto">
              <a:spcAft>
                <a:spcPts val="0"/>
              </a:spcAft>
              <a:buFont typeface="Arial" pitchFamily="34" charset="0"/>
              <a:buChar char="•"/>
              <a:defRPr/>
            </a:pPr>
            <a:endParaRPr lang="es-AR" sz="2800" b="1" dirty="0" smtClean="0"/>
          </a:p>
        </p:txBody>
      </p:sp>
      <p:sp>
        <p:nvSpPr>
          <p:cNvPr id="22531" name="5 Marcador de número de diapositiva"/>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7DB6A31-E312-4C27-8117-6170DF448917}" type="slidenum">
              <a:rPr lang="es-ES">
                <a:solidFill>
                  <a:srgbClr val="898989"/>
                </a:solidFill>
              </a:rPr>
              <a:pPr fontAlgn="base">
                <a:spcBef>
                  <a:spcPct val="0"/>
                </a:spcBef>
                <a:spcAft>
                  <a:spcPct val="0"/>
                </a:spcAft>
              </a:pPr>
              <a:t>10</a:t>
            </a:fld>
            <a:endParaRPr lang="es-ES">
              <a:solidFill>
                <a:srgbClr val="898989"/>
              </a:solidFill>
            </a:endParaRPr>
          </a:p>
        </p:txBody>
      </p:sp>
      <p:pic>
        <p:nvPicPr>
          <p:cNvPr id="22532" name="Picture 7" descr="plantilla"/>
          <p:cNvPicPr>
            <a:picLocks noChangeAspect="1" noChangeArrowheads="1"/>
          </p:cNvPicPr>
          <p:nvPr/>
        </p:nvPicPr>
        <p:blipFill>
          <a:blip r:embed="rId2">
            <a:clrChange>
              <a:clrFrom>
                <a:srgbClr val="BABFC3"/>
              </a:clrFrom>
              <a:clrTo>
                <a:srgbClr val="BABFC3">
                  <a:alpha val="0"/>
                </a:srgbClr>
              </a:clrTo>
            </a:clrChange>
          </a:blip>
          <a:srcRect/>
          <a:stretch>
            <a:fillRect/>
          </a:stretch>
        </p:blipFill>
        <p:spPr bwMode="auto">
          <a:xfrm>
            <a:off x="0" y="5373688"/>
            <a:ext cx="9144000" cy="1484312"/>
          </a:xfrm>
          <a:prstGeom prst="rect">
            <a:avLst/>
          </a:prstGeom>
          <a:noFill/>
          <a:ln w="9525">
            <a:noFill/>
            <a:miter lim="800000"/>
            <a:headEnd/>
            <a:tailEnd/>
          </a:ln>
        </p:spPr>
      </p:pic>
      <p:pic>
        <p:nvPicPr>
          <p:cNvPr id="22533" name="Picture 5" descr="logoconsejo"/>
          <p:cNvPicPr>
            <a:picLocks noChangeAspect="1" noChangeArrowheads="1"/>
          </p:cNvPicPr>
          <p:nvPr/>
        </p:nvPicPr>
        <p:blipFill>
          <a:blip r:embed="rId3"/>
          <a:srcRect/>
          <a:stretch>
            <a:fillRect/>
          </a:stretch>
        </p:blipFill>
        <p:spPr bwMode="auto">
          <a:xfrm>
            <a:off x="7956550" y="5734050"/>
            <a:ext cx="971550" cy="933450"/>
          </a:xfrm>
          <a:prstGeom prst="rect">
            <a:avLst/>
          </a:prstGeom>
          <a:noFill/>
          <a:ln w="9525">
            <a:noFill/>
            <a:miter lim="800000"/>
            <a:headEnd/>
            <a:tailEnd/>
          </a:ln>
        </p:spPr>
      </p:pic>
      <p:sp>
        <p:nvSpPr>
          <p:cNvPr id="22534" name="Text Box 12"/>
          <p:cNvSpPr txBox="1">
            <a:spLocks noChangeArrowheads="1"/>
          </p:cNvSpPr>
          <p:nvPr/>
        </p:nvSpPr>
        <p:spPr bwMode="auto">
          <a:xfrm>
            <a:off x="2093913" y="6461125"/>
            <a:ext cx="5267325" cy="396875"/>
          </a:xfrm>
          <a:prstGeom prst="rect">
            <a:avLst/>
          </a:prstGeom>
          <a:noFill/>
          <a:ln w="9525" algn="ctr">
            <a:noFill/>
            <a:miter lim="800000"/>
            <a:headEnd/>
            <a:tailEnd/>
          </a:ln>
        </p:spPr>
        <p:txBody>
          <a:bodyPr wrap="none">
            <a:spAutoFit/>
          </a:bodyPr>
          <a:lstStyle/>
          <a:p>
            <a:pPr>
              <a:buFontTx/>
              <a:buChar char="-"/>
            </a:pPr>
            <a:r>
              <a:rPr lang="es-ES">
                <a:solidFill>
                  <a:srgbClr val="000000"/>
                </a:solidFill>
                <a:latin typeface="Calibri" pitchFamily="34" charset="0"/>
              </a:rPr>
              <a:t> </a:t>
            </a:r>
            <a:r>
              <a:rPr lang="es-ES" b="1">
                <a:solidFill>
                  <a:srgbClr val="000000"/>
                </a:solidFill>
                <a:latin typeface="Calibri" pitchFamily="34" charset="0"/>
              </a:rPr>
              <a:t>8º Jornada de Administración de Salud</a:t>
            </a:r>
            <a:r>
              <a:rPr lang="es-ES">
                <a:solidFill>
                  <a:srgbClr val="000000"/>
                </a:solidFill>
                <a:latin typeface="Calibri" pitchFamily="34" charset="0"/>
              </a:rPr>
              <a:t> </a:t>
            </a:r>
            <a:r>
              <a:rPr lang="es-ES" b="1">
                <a:solidFill>
                  <a:srgbClr val="000000"/>
                </a:solidFill>
                <a:latin typeface="Calibri" pitchFamily="34" charset="0"/>
              </a:rPr>
              <a:t>-</a:t>
            </a:r>
            <a:r>
              <a:rPr lang="es-ES">
                <a:solidFill>
                  <a:srgbClr val="000000"/>
                </a:solidFill>
                <a:latin typeface="Calibri" pitchFamily="34" charset="0"/>
              </a:rPr>
              <a:t> </a:t>
            </a:r>
          </a:p>
        </p:txBody>
      </p:sp>
      <p:pic>
        <p:nvPicPr>
          <p:cNvPr id="22535" name="Picture 6"/>
          <p:cNvPicPr>
            <a:picLocks noChangeAspect="1" noChangeArrowheads="1"/>
          </p:cNvPicPr>
          <p:nvPr/>
        </p:nvPicPr>
        <p:blipFill>
          <a:blip r:embed="rId4"/>
          <a:srcRect/>
          <a:stretch>
            <a:fillRect/>
          </a:stretch>
        </p:blipFill>
        <p:spPr bwMode="auto">
          <a:xfrm>
            <a:off x="7799388" y="30163"/>
            <a:ext cx="1285875" cy="723900"/>
          </a:xfrm>
          <a:prstGeom prst="rect">
            <a:avLst/>
          </a:prstGeom>
          <a:noFill/>
          <a:ln w="9525">
            <a:noFill/>
            <a:miter lim="800000"/>
            <a:headEnd/>
            <a:tailEnd/>
          </a:ln>
        </p:spPr>
      </p:pic>
      <p:sp>
        <p:nvSpPr>
          <p:cNvPr id="22536" name="7 CuadroTexto"/>
          <p:cNvSpPr txBox="1">
            <a:spLocks noChangeArrowheads="1"/>
          </p:cNvSpPr>
          <p:nvPr/>
        </p:nvSpPr>
        <p:spPr bwMode="auto">
          <a:xfrm>
            <a:off x="2843213" y="384175"/>
            <a:ext cx="2025650" cy="369888"/>
          </a:xfrm>
          <a:prstGeom prst="rect">
            <a:avLst/>
          </a:prstGeom>
          <a:noFill/>
          <a:ln w="9525">
            <a:noFill/>
            <a:miter lim="800000"/>
            <a:headEnd/>
            <a:tailEnd/>
          </a:ln>
        </p:spPr>
        <p:txBody>
          <a:bodyPr wrap="none">
            <a:spAutoFit/>
          </a:bodyPr>
          <a:lstStyle/>
          <a:p>
            <a:r>
              <a:rPr lang="es-ES_tradnl">
                <a:solidFill>
                  <a:srgbClr val="000000"/>
                </a:solidFill>
                <a:latin typeface="Calibri" pitchFamily="34" charset="0"/>
              </a:rPr>
              <a:t>Cdor. Osvaldo Lujan</a:t>
            </a:r>
            <a:endParaRPr lang="es-ES">
              <a:solidFill>
                <a:srgbClr val="000000"/>
              </a:solidFill>
              <a:latin typeface="Calibri" pitchFamily="34" charset="0"/>
            </a:endParaRPr>
          </a:p>
        </p:txBody>
      </p:sp>
      <p:cxnSp>
        <p:nvCxnSpPr>
          <p:cNvPr id="9" name="8 Conector recto"/>
          <p:cNvCxnSpPr/>
          <p:nvPr/>
        </p:nvCxnSpPr>
        <p:spPr>
          <a:xfrm>
            <a:off x="0" y="836613"/>
            <a:ext cx="9085263" cy="0"/>
          </a:xfrm>
          <a:prstGeom prst="line">
            <a:avLst/>
          </a:prstGeom>
          <a:ln>
            <a:solidFill>
              <a:schemeClr val="tx2">
                <a:lumMod val="60000"/>
                <a:lumOff val="40000"/>
              </a:schemeClr>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randombar(horizontal)">
                                      <p:cBhvr>
                                        <p:cTn id="7" dur="500"/>
                                        <p:tgtEl>
                                          <p:spTgt spid="1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2">
                                            <p:txEl>
                                              <p:pRg st="1" end="1"/>
                                            </p:txEl>
                                          </p:spTgt>
                                        </p:tgtEl>
                                        <p:attrNameLst>
                                          <p:attrName>style.visibility</p:attrName>
                                        </p:attrNameLst>
                                      </p:cBhvr>
                                      <p:to>
                                        <p:strVal val="visible"/>
                                      </p:to>
                                    </p:set>
                                    <p:animEffect transition="in" filter="fade">
                                      <p:cBhvr>
                                        <p:cTn id="12" dur="1000"/>
                                        <p:tgtEl>
                                          <p:spTgt spid="12">
                                            <p:txEl>
                                              <p:pRg st="1" end="1"/>
                                            </p:txEl>
                                          </p:spTgt>
                                        </p:tgtEl>
                                      </p:cBhvr>
                                    </p:animEffect>
                                    <p:anim calcmode="lin" valueType="num">
                                      <p:cBhvr>
                                        <p:cTn id="13" dur="1000" fill="hold"/>
                                        <p:tgtEl>
                                          <p:spTgt spid="12">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1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2">
                                            <p:txEl>
                                              <p:pRg st="2" end="2"/>
                                            </p:txEl>
                                          </p:spTgt>
                                        </p:tgtEl>
                                        <p:attrNameLst>
                                          <p:attrName>style.visibility</p:attrName>
                                        </p:attrNameLst>
                                      </p:cBhvr>
                                      <p:to>
                                        <p:strVal val="visible"/>
                                      </p:to>
                                    </p:set>
                                    <p:animEffect transition="in" filter="fade">
                                      <p:cBhvr>
                                        <p:cTn id="19" dur="1000"/>
                                        <p:tgtEl>
                                          <p:spTgt spid="12">
                                            <p:txEl>
                                              <p:pRg st="2" end="2"/>
                                            </p:txEl>
                                          </p:spTgt>
                                        </p:tgtEl>
                                      </p:cBhvr>
                                    </p:animEffect>
                                    <p:anim calcmode="lin" valueType="num">
                                      <p:cBhvr>
                                        <p:cTn id="20" dur="1000" fill="hold"/>
                                        <p:tgtEl>
                                          <p:spTgt spid="12">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1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2">
                                            <p:txEl>
                                              <p:pRg st="3" end="3"/>
                                            </p:txEl>
                                          </p:spTgt>
                                        </p:tgtEl>
                                        <p:attrNameLst>
                                          <p:attrName>style.visibility</p:attrName>
                                        </p:attrNameLst>
                                      </p:cBhvr>
                                      <p:to>
                                        <p:strVal val="visible"/>
                                      </p:to>
                                    </p:set>
                                    <p:animEffect transition="in" filter="fade">
                                      <p:cBhvr>
                                        <p:cTn id="26" dur="1000"/>
                                        <p:tgtEl>
                                          <p:spTgt spid="12">
                                            <p:txEl>
                                              <p:pRg st="3" end="3"/>
                                            </p:txEl>
                                          </p:spTgt>
                                        </p:tgtEl>
                                      </p:cBhvr>
                                    </p:animEffect>
                                    <p:anim calcmode="lin" valueType="num">
                                      <p:cBhvr>
                                        <p:cTn id="27" dur="1000" fill="hold"/>
                                        <p:tgtEl>
                                          <p:spTgt spid="12">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1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12">
                                            <p:txEl>
                                              <p:pRg st="4" end="4"/>
                                            </p:txEl>
                                          </p:spTgt>
                                        </p:tgtEl>
                                        <p:attrNameLst>
                                          <p:attrName>style.visibility</p:attrName>
                                        </p:attrNameLst>
                                      </p:cBhvr>
                                      <p:to>
                                        <p:strVal val="visible"/>
                                      </p:to>
                                    </p:set>
                                    <p:animEffect transition="in" filter="fade">
                                      <p:cBhvr>
                                        <p:cTn id="33" dur="1000"/>
                                        <p:tgtEl>
                                          <p:spTgt spid="12">
                                            <p:txEl>
                                              <p:pRg st="4" end="4"/>
                                            </p:txEl>
                                          </p:spTgt>
                                        </p:tgtEl>
                                      </p:cBhvr>
                                    </p:animEffect>
                                    <p:anim calcmode="lin" valueType="num">
                                      <p:cBhvr>
                                        <p:cTn id="34" dur="1000" fill="hold"/>
                                        <p:tgtEl>
                                          <p:spTgt spid="12">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1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12">
                                            <p:txEl>
                                              <p:pRg st="5" end="5"/>
                                            </p:txEl>
                                          </p:spTgt>
                                        </p:tgtEl>
                                        <p:attrNameLst>
                                          <p:attrName>style.visibility</p:attrName>
                                        </p:attrNameLst>
                                      </p:cBhvr>
                                      <p:to>
                                        <p:strVal val="visible"/>
                                      </p:to>
                                    </p:set>
                                    <p:animEffect transition="in" filter="fade">
                                      <p:cBhvr>
                                        <p:cTn id="40" dur="1000"/>
                                        <p:tgtEl>
                                          <p:spTgt spid="12">
                                            <p:txEl>
                                              <p:pRg st="5" end="5"/>
                                            </p:txEl>
                                          </p:spTgt>
                                        </p:tgtEl>
                                      </p:cBhvr>
                                    </p:animEffect>
                                    <p:anim calcmode="lin" valueType="num">
                                      <p:cBhvr>
                                        <p:cTn id="41" dur="1000" fill="hold"/>
                                        <p:tgtEl>
                                          <p:spTgt spid="12">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12">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5 Marcador de número de diapositiva"/>
          <p:cNvSpPr>
            <a:spLocks noGrp="1"/>
          </p:cNvSpPr>
          <p:nvPr>
            <p:ph type="sldNum" sz="quarter" idx="12"/>
          </p:nvPr>
        </p:nvSpPr>
        <p:spPr/>
        <p:txBody>
          <a:bodyPr/>
          <a:lstStyle/>
          <a:p>
            <a:pPr>
              <a:defRPr/>
            </a:pPr>
            <a:fld id="{C481E9EA-6173-4413-BBEF-E49BECB4A60D}" type="slidenum">
              <a:rPr lang="es-ES"/>
              <a:pPr>
                <a:defRPr/>
              </a:pPr>
              <a:t>11</a:t>
            </a:fld>
            <a:endParaRPr lang="es-ES" dirty="0"/>
          </a:p>
        </p:txBody>
      </p:sp>
      <p:pic>
        <p:nvPicPr>
          <p:cNvPr id="23554" name="Picture 7" descr="plantilla"/>
          <p:cNvPicPr>
            <a:picLocks noChangeAspect="1" noChangeArrowheads="1"/>
          </p:cNvPicPr>
          <p:nvPr/>
        </p:nvPicPr>
        <p:blipFill>
          <a:blip r:embed="rId2">
            <a:clrChange>
              <a:clrFrom>
                <a:srgbClr val="BABFC3"/>
              </a:clrFrom>
              <a:clrTo>
                <a:srgbClr val="BABFC3">
                  <a:alpha val="0"/>
                </a:srgbClr>
              </a:clrTo>
            </a:clrChange>
          </a:blip>
          <a:srcRect/>
          <a:stretch>
            <a:fillRect/>
          </a:stretch>
        </p:blipFill>
        <p:spPr bwMode="auto">
          <a:xfrm>
            <a:off x="0" y="4797425"/>
            <a:ext cx="9144000" cy="2060575"/>
          </a:xfrm>
          <a:prstGeom prst="rect">
            <a:avLst/>
          </a:prstGeom>
          <a:noFill/>
          <a:ln w="9525">
            <a:noFill/>
            <a:miter lim="800000"/>
            <a:headEnd/>
            <a:tailEnd/>
          </a:ln>
        </p:spPr>
      </p:pic>
      <p:pic>
        <p:nvPicPr>
          <p:cNvPr id="23555" name="Picture 5" descr="logoconsejo"/>
          <p:cNvPicPr>
            <a:picLocks noChangeAspect="1" noChangeArrowheads="1"/>
          </p:cNvPicPr>
          <p:nvPr/>
        </p:nvPicPr>
        <p:blipFill>
          <a:blip r:embed="rId3"/>
          <a:srcRect/>
          <a:stretch>
            <a:fillRect/>
          </a:stretch>
        </p:blipFill>
        <p:spPr bwMode="auto">
          <a:xfrm>
            <a:off x="7956550" y="5734050"/>
            <a:ext cx="971550" cy="933450"/>
          </a:xfrm>
          <a:prstGeom prst="rect">
            <a:avLst/>
          </a:prstGeom>
          <a:noFill/>
          <a:ln w="9525">
            <a:noFill/>
            <a:miter lim="800000"/>
            <a:headEnd/>
            <a:tailEnd/>
          </a:ln>
        </p:spPr>
      </p:pic>
      <p:sp>
        <p:nvSpPr>
          <p:cNvPr id="23556" name="Text Box 12"/>
          <p:cNvSpPr txBox="1">
            <a:spLocks noChangeArrowheads="1"/>
          </p:cNvSpPr>
          <p:nvPr/>
        </p:nvSpPr>
        <p:spPr bwMode="auto">
          <a:xfrm>
            <a:off x="2093913" y="6461125"/>
            <a:ext cx="5267325" cy="396875"/>
          </a:xfrm>
          <a:prstGeom prst="rect">
            <a:avLst/>
          </a:prstGeom>
          <a:noFill/>
          <a:ln w="9525" algn="ctr">
            <a:noFill/>
            <a:miter lim="800000"/>
            <a:headEnd/>
            <a:tailEnd/>
          </a:ln>
        </p:spPr>
        <p:txBody>
          <a:bodyPr wrap="none">
            <a:spAutoFit/>
          </a:bodyPr>
          <a:lstStyle/>
          <a:p>
            <a:pPr>
              <a:buFontTx/>
              <a:buChar char="-"/>
            </a:pPr>
            <a:r>
              <a:rPr lang="es-ES">
                <a:latin typeface="Calibri" pitchFamily="34" charset="0"/>
              </a:rPr>
              <a:t> </a:t>
            </a:r>
            <a:r>
              <a:rPr lang="es-ES" b="1">
                <a:latin typeface="Calibri" pitchFamily="34" charset="0"/>
              </a:rPr>
              <a:t>8º Jornada de Administración de Salud</a:t>
            </a:r>
            <a:r>
              <a:rPr lang="es-ES">
                <a:latin typeface="Calibri" pitchFamily="34" charset="0"/>
              </a:rPr>
              <a:t> </a:t>
            </a:r>
            <a:r>
              <a:rPr lang="es-ES" b="1">
                <a:latin typeface="Calibri" pitchFamily="34" charset="0"/>
              </a:rPr>
              <a:t>-</a:t>
            </a:r>
            <a:r>
              <a:rPr lang="es-ES">
                <a:latin typeface="Calibri" pitchFamily="34" charset="0"/>
              </a:rPr>
              <a:t> </a:t>
            </a:r>
          </a:p>
        </p:txBody>
      </p:sp>
      <p:sp>
        <p:nvSpPr>
          <p:cNvPr id="2" name="1 CuadroTexto"/>
          <p:cNvSpPr txBox="1">
            <a:spLocks noChangeArrowheads="1"/>
          </p:cNvSpPr>
          <p:nvPr/>
        </p:nvSpPr>
        <p:spPr bwMode="auto">
          <a:xfrm>
            <a:off x="1058863" y="765175"/>
            <a:ext cx="6553200" cy="1816100"/>
          </a:xfrm>
          <a:prstGeom prst="rect">
            <a:avLst/>
          </a:prstGeom>
          <a:noFill/>
          <a:ln w="9525">
            <a:noFill/>
            <a:miter lim="800000"/>
            <a:headEnd/>
            <a:tailEnd/>
          </a:ln>
        </p:spPr>
        <p:txBody>
          <a:bodyPr>
            <a:spAutoFit/>
          </a:bodyPr>
          <a:lstStyle/>
          <a:p>
            <a:r>
              <a:rPr lang="es-ES_tradnl" sz="2800">
                <a:latin typeface="Calibri" pitchFamily="34" charset="0"/>
              </a:rPr>
              <a:t>¿Que ocurrirá con las personas de menor ingreso que actualmente tienen cobertura medica mediante empresa de medicina privada?</a:t>
            </a:r>
            <a:endParaRPr lang="es-ES" sz="2800">
              <a:latin typeface="Calibri" pitchFamily="34" charset="0"/>
            </a:endParaRPr>
          </a:p>
        </p:txBody>
      </p:sp>
      <p:sp>
        <p:nvSpPr>
          <p:cNvPr id="8" name="7 CuadroTexto"/>
          <p:cNvSpPr txBox="1">
            <a:spLocks noChangeArrowheads="1"/>
          </p:cNvSpPr>
          <p:nvPr/>
        </p:nvSpPr>
        <p:spPr bwMode="auto">
          <a:xfrm>
            <a:off x="909638" y="2708275"/>
            <a:ext cx="7037387" cy="523875"/>
          </a:xfrm>
          <a:prstGeom prst="rect">
            <a:avLst/>
          </a:prstGeom>
          <a:noFill/>
          <a:ln w="9525">
            <a:noFill/>
            <a:miter lim="800000"/>
            <a:headEnd/>
            <a:tailEnd/>
          </a:ln>
        </p:spPr>
        <p:txBody>
          <a:bodyPr>
            <a:spAutoFit/>
          </a:bodyPr>
          <a:lstStyle/>
          <a:p>
            <a:r>
              <a:rPr lang="es-ES_tradnl" sz="2800">
                <a:latin typeface="Calibri" pitchFamily="34" charset="0"/>
              </a:rPr>
              <a:t>Caerán al Sistema Público de Atención Médica</a:t>
            </a:r>
            <a:endParaRPr lang="es-ES" sz="2800">
              <a:latin typeface="Calibri" pitchFamily="34" charset="0"/>
            </a:endParaRPr>
          </a:p>
        </p:txBody>
      </p:sp>
      <p:pic>
        <p:nvPicPr>
          <p:cNvPr id="23559" name="Picture 6"/>
          <p:cNvPicPr>
            <a:picLocks noChangeAspect="1" noChangeArrowheads="1"/>
          </p:cNvPicPr>
          <p:nvPr/>
        </p:nvPicPr>
        <p:blipFill>
          <a:blip r:embed="rId4"/>
          <a:srcRect/>
          <a:stretch>
            <a:fillRect/>
          </a:stretch>
        </p:blipFill>
        <p:spPr bwMode="auto">
          <a:xfrm>
            <a:off x="7799388" y="30163"/>
            <a:ext cx="1285875" cy="723900"/>
          </a:xfrm>
          <a:prstGeom prst="rect">
            <a:avLst/>
          </a:prstGeom>
          <a:noFill/>
          <a:ln w="9525">
            <a:noFill/>
            <a:miter lim="800000"/>
            <a:headEnd/>
            <a:tailEnd/>
          </a:ln>
        </p:spPr>
      </p:pic>
      <p:sp>
        <p:nvSpPr>
          <p:cNvPr id="23560" name="9 CuadroTexto"/>
          <p:cNvSpPr txBox="1">
            <a:spLocks noChangeArrowheads="1"/>
          </p:cNvSpPr>
          <p:nvPr/>
        </p:nvSpPr>
        <p:spPr bwMode="auto">
          <a:xfrm>
            <a:off x="2843213" y="384175"/>
            <a:ext cx="2025650" cy="369888"/>
          </a:xfrm>
          <a:prstGeom prst="rect">
            <a:avLst/>
          </a:prstGeom>
          <a:noFill/>
          <a:ln w="9525">
            <a:noFill/>
            <a:miter lim="800000"/>
            <a:headEnd/>
            <a:tailEnd/>
          </a:ln>
        </p:spPr>
        <p:txBody>
          <a:bodyPr wrap="none">
            <a:spAutoFit/>
          </a:bodyPr>
          <a:lstStyle/>
          <a:p>
            <a:r>
              <a:rPr lang="es-ES_tradnl">
                <a:latin typeface="Calibri" pitchFamily="34" charset="0"/>
              </a:rPr>
              <a:t>Cdor. Osvaldo Lujan</a:t>
            </a:r>
            <a:endParaRPr lang="es-ES">
              <a:latin typeface="Calibri" pitchFamily="34" charset="0"/>
            </a:endParaRPr>
          </a:p>
        </p:txBody>
      </p:sp>
      <p:cxnSp>
        <p:nvCxnSpPr>
          <p:cNvPr id="11" name="10 Conector recto"/>
          <p:cNvCxnSpPr/>
          <p:nvPr/>
        </p:nvCxnSpPr>
        <p:spPr>
          <a:xfrm>
            <a:off x="0" y="836613"/>
            <a:ext cx="9085263" cy="0"/>
          </a:xfrm>
          <a:prstGeom prst="line">
            <a:avLst/>
          </a:prstGeom>
          <a:ln>
            <a:solidFill>
              <a:schemeClr val="tx2">
                <a:lumMod val="60000"/>
                <a:lumOff val="40000"/>
              </a:schemeClr>
            </a:solidFill>
            <a:prstDash val="solid"/>
          </a:ln>
        </p:spPr>
        <p:style>
          <a:lnRef idx="1">
            <a:schemeClr val="accent1"/>
          </a:lnRef>
          <a:fillRef idx="0">
            <a:schemeClr val="accent1"/>
          </a:fillRef>
          <a:effectRef idx="0">
            <a:schemeClr val="accent1"/>
          </a:effectRef>
          <a:fontRef idx="minor">
            <a:schemeClr val="tx1"/>
          </a:fontRef>
        </p:style>
      </p:cxnSp>
      <p:sp>
        <p:nvSpPr>
          <p:cNvPr id="3" name="2 CuadroTexto"/>
          <p:cNvSpPr txBox="1">
            <a:spLocks noChangeArrowheads="1"/>
          </p:cNvSpPr>
          <p:nvPr/>
        </p:nvSpPr>
        <p:spPr bwMode="auto">
          <a:xfrm>
            <a:off x="827088" y="4219575"/>
            <a:ext cx="1539875" cy="369888"/>
          </a:xfrm>
          <a:prstGeom prst="rect">
            <a:avLst/>
          </a:prstGeom>
          <a:noFill/>
          <a:ln w="9525">
            <a:noFill/>
            <a:miter lim="800000"/>
            <a:headEnd/>
            <a:tailEnd/>
          </a:ln>
        </p:spPr>
        <p:txBody>
          <a:bodyPr wrap="none">
            <a:spAutoFit/>
          </a:bodyPr>
          <a:lstStyle/>
          <a:p>
            <a:r>
              <a:rPr lang="es-ES_tradnl">
                <a:latin typeface="Calibri" pitchFamily="34" charset="0"/>
              </a:rPr>
              <a:t>Sector Privado</a:t>
            </a:r>
            <a:endParaRPr lang="es-ES">
              <a:latin typeface="Calibri" pitchFamily="34" charset="0"/>
            </a:endParaRPr>
          </a:p>
        </p:txBody>
      </p:sp>
      <p:sp>
        <p:nvSpPr>
          <p:cNvPr id="4" name="3 Flecha abajo"/>
          <p:cNvSpPr/>
          <p:nvPr/>
        </p:nvSpPr>
        <p:spPr>
          <a:xfrm>
            <a:off x="2339752" y="4217005"/>
            <a:ext cx="363191" cy="369332"/>
          </a:xfrm>
          <a:prstGeom prst="downArrow">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endParaRPr lang="es-ES" dirty="0"/>
          </a:p>
        </p:txBody>
      </p:sp>
      <p:sp>
        <p:nvSpPr>
          <p:cNvPr id="5" name="4 CuadroTexto"/>
          <p:cNvSpPr txBox="1"/>
          <p:nvPr/>
        </p:nvSpPr>
        <p:spPr>
          <a:xfrm>
            <a:off x="3206750" y="4005263"/>
            <a:ext cx="1728788" cy="646112"/>
          </a:xfrm>
          <a:prstGeom prst="rect">
            <a:avLst/>
          </a:prstGeom>
          <a:noFill/>
        </p:spPr>
        <p:txBody>
          <a:bodyPr>
            <a:spAutoFit/>
          </a:bodyPr>
          <a:lstStyle/>
          <a:p>
            <a:pPr algn="ctr" fontAlgn="auto">
              <a:spcBef>
                <a:spcPts val="0"/>
              </a:spcBef>
              <a:spcAft>
                <a:spcPts val="0"/>
              </a:spcAft>
              <a:defRPr/>
            </a:pPr>
            <a:r>
              <a:rPr lang="es-ES_tradnl" sz="1200" dirty="0">
                <a:effectLst>
                  <a:outerShdw blurRad="38100" dist="38100" dir="2700000" algn="tl">
                    <a:srgbClr val="000000">
                      <a:alpha val="43137"/>
                    </a:srgbClr>
                  </a:outerShdw>
                </a:effectLst>
                <a:latin typeface="+mn-lt"/>
              </a:rPr>
              <a:t>La Ley impacta sobre el </a:t>
            </a:r>
            <a:r>
              <a:rPr lang="es-ES" sz="1200" dirty="0">
                <a:effectLst>
                  <a:outerShdw blurRad="38100" dist="38100" dir="2700000" algn="tl">
                    <a:srgbClr val="000000">
                      <a:alpha val="43137"/>
                    </a:srgbClr>
                  </a:outerShdw>
                </a:effectLst>
                <a:latin typeface="+mn-lt"/>
              </a:rPr>
              <a:t>financiamiento del sector privado</a:t>
            </a:r>
            <a:endParaRPr lang="es-ES_tradnl" sz="1200" dirty="0">
              <a:effectLst>
                <a:outerShdw blurRad="38100" dist="38100" dir="2700000" algn="tl">
                  <a:srgbClr val="000000">
                    <a:alpha val="43137"/>
                  </a:srgbClr>
                </a:outerShdw>
              </a:effectLst>
              <a:latin typeface="+mn-lt"/>
            </a:endParaRPr>
          </a:p>
        </p:txBody>
      </p:sp>
      <p:sp>
        <p:nvSpPr>
          <p:cNvPr id="16" name="15 Flecha curvada hacia arriba"/>
          <p:cNvSpPr/>
          <p:nvPr/>
        </p:nvSpPr>
        <p:spPr>
          <a:xfrm>
            <a:off x="2609040" y="5048783"/>
            <a:ext cx="3816424" cy="324433"/>
          </a:xfrm>
          <a:prstGeom prst="curvedUpArrow">
            <a:avLst>
              <a:gd name="adj1" fmla="val 37331"/>
              <a:gd name="adj2" fmla="val 100507"/>
              <a:gd name="adj3" fmla="val 50053"/>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s-ES" dirty="0">
              <a:solidFill>
                <a:schemeClr val="tx1"/>
              </a:solidFill>
            </a:endParaRPr>
          </a:p>
        </p:txBody>
      </p:sp>
      <p:sp>
        <p:nvSpPr>
          <p:cNvPr id="17" name="16 CuadroTexto"/>
          <p:cNvSpPr txBox="1">
            <a:spLocks noChangeArrowheads="1"/>
          </p:cNvSpPr>
          <p:nvPr/>
        </p:nvSpPr>
        <p:spPr bwMode="auto">
          <a:xfrm>
            <a:off x="1619250" y="5265738"/>
            <a:ext cx="6300788" cy="646112"/>
          </a:xfrm>
          <a:prstGeom prst="rect">
            <a:avLst/>
          </a:prstGeom>
          <a:noFill/>
          <a:ln w="9525">
            <a:noFill/>
            <a:miter lim="800000"/>
            <a:headEnd/>
            <a:tailEnd/>
          </a:ln>
        </p:spPr>
        <p:txBody>
          <a:bodyPr wrap="none">
            <a:spAutoFit/>
          </a:bodyPr>
          <a:lstStyle/>
          <a:p>
            <a:endParaRPr lang="es-ES_tradnl">
              <a:latin typeface="Calibri" pitchFamily="34" charset="0"/>
            </a:endParaRPr>
          </a:p>
          <a:p>
            <a:r>
              <a:rPr lang="es-ES_tradnl">
                <a:latin typeface="Calibri" pitchFamily="34" charset="0"/>
              </a:rPr>
              <a:t>Lo que generará una sobrecarga sobre el resentido sector Público</a:t>
            </a:r>
            <a:endParaRPr lang="es-ES">
              <a:latin typeface="Calibri" pitchFamily="34" charset="0"/>
            </a:endParaRPr>
          </a:p>
        </p:txBody>
      </p:sp>
      <p:grpSp>
        <p:nvGrpSpPr>
          <p:cNvPr id="12" name="11 Grupo"/>
          <p:cNvGrpSpPr>
            <a:grpSpLocks/>
          </p:cNvGrpSpPr>
          <p:nvPr/>
        </p:nvGrpSpPr>
        <p:grpSpPr bwMode="auto">
          <a:xfrm>
            <a:off x="6426200" y="3486150"/>
            <a:ext cx="1517650" cy="1317625"/>
            <a:chOff x="6425464" y="3486926"/>
            <a:chExt cx="1519006" cy="1317543"/>
          </a:xfrm>
        </p:grpSpPr>
        <p:sp>
          <p:nvSpPr>
            <p:cNvPr id="23576" name="12 CuadroTexto"/>
            <p:cNvSpPr txBox="1">
              <a:spLocks noChangeArrowheads="1"/>
            </p:cNvSpPr>
            <p:nvPr/>
          </p:nvSpPr>
          <p:spPr bwMode="auto">
            <a:xfrm>
              <a:off x="6425464" y="4435137"/>
              <a:ext cx="1519006" cy="369332"/>
            </a:xfrm>
            <a:prstGeom prst="rect">
              <a:avLst/>
            </a:prstGeom>
            <a:noFill/>
            <a:ln w="9525">
              <a:noFill/>
              <a:miter lim="800000"/>
              <a:headEnd/>
              <a:tailEnd/>
            </a:ln>
          </p:spPr>
          <p:txBody>
            <a:bodyPr wrap="none">
              <a:spAutoFit/>
            </a:bodyPr>
            <a:lstStyle/>
            <a:p>
              <a:r>
                <a:rPr lang="es-ES_tradnl">
                  <a:latin typeface="Calibri" pitchFamily="34" charset="0"/>
                </a:rPr>
                <a:t>Sector Publico</a:t>
              </a:r>
              <a:endParaRPr lang="es-ES">
                <a:latin typeface="Calibri" pitchFamily="34" charset="0"/>
              </a:endParaRPr>
            </a:p>
          </p:txBody>
        </p:sp>
        <p:pic>
          <p:nvPicPr>
            <p:cNvPr id="23577" name="17 Imagen"/>
            <p:cNvPicPr>
              <a:picLocks noChangeAspect="1"/>
            </p:cNvPicPr>
            <p:nvPr/>
          </p:nvPicPr>
          <p:blipFill>
            <a:blip r:embed="rId5"/>
            <a:srcRect/>
            <a:stretch>
              <a:fillRect/>
            </a:stretch>
          </p:blipFill>
          <p:spPr bwMode="auto">
            <a:xfrm>
              <a:off x="6446521" y="3486926"/>
              <a:ext cx="1412875" cy="1022194"/>
            </a:xfrm>
            <a:prstGeom prst="rect">
              <a:avLst/>
            </a:prstGeom>
            <a:noFill/>
            <a:ln w="9525">
              <a:noFill/>
              <a:miter lim="800000"/>
              <a:headEnd/>
              <a:tailEnd/>
            </a:ln>
          </p:spPr>
        </p:pic>
      </p:grpSp>
      <p:sp>
        <p:nvSpPr>
          <p:cNvPr id="6" name="5 Rectángulo redondeado"/>
          <p:cNvSpPr/>
          <p:nvPr/>
        </p:nvSpPr>
        <p:spPr>
          <a:xfrm>
            <a:off x="981844" y="893038"/>
            <a:ext cx="6542484" cy="1743874"/>
          </a:xfrm>
          <a:prstGeom prst="roundRect">
            <a:avLst>
              <a:gd name="adj" fmla="val 8510"/>
            </a:avLst>
          </a:prstGeom>
          <a:noFill/>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
        <p:nvSpPr>
          <p:cNvPr id="7" name="6 Explosión 1"/>
          <p:cNvSpPr/>
          <p:nvPr/>
        </p:nvSpPr>
        <p:spPr>
          <a:xfrm>
            <a:off x="2843808" y="3395817"/>
            <a:ext cx="2376263" cy="1869784"/>
          </a:xfrm>
          <a:prstGeom prst="irregularSeal1">
            <a:avLst/>
          </a:prstGeom>
          <a:noFill/>
          <a:effectLst>
            <a:glow rad="63500">
              <a:schemeClr val="accent3">
                <a:satMod val="175000"/>
                <a:alpha val="40000"/>
              </a:schemeClr>
            </a:glow>
          </a:effectLst>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es-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9" fill="hold" nodeType="clickEffect">
                                  <p:stCondLst>
                                    <p:cond delay="0"/>
                                  </p:stCondLst>
                                  <p:childTnLst>
                                    <p:set>
                                      <p:cBhvr>
                                        <p:cTn id="14" dur="1" fill="hold">
                                          <p:stCondLst>
                                            <p:cond delay="0"/>
                                          </p:stCondLst>
                                        </p:cTn>
                                        <p:tgtEl>
                                          <p:spTgt spid="2">
                                            <p:txEl>
                                              <p:pRg st="0" end="0"/>
                                            </p:txEl>
                                          </p:spTgt>
                                        </p:tgtEl>
                                        <p:attrNameLst>
                                          <p:attrName>style.visibility</p:attrName>
                                        </p:attrNameLst>
                                      </p:cBhvr>
                                      <p:to>
                                        <p:strVal val="visible"/>
                                      </p:to>
                                    </p:set>
                                    <p:anim calcmode="lin" valueType="num">
                                      <p:cBhvr additive="base">
                                        <p:cTn id="15"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6" presetClass="entr" presetSubtype="0" fill="hold" nodeType="clickEffect">
                                  <p:stCondLst>
                                    <p:cond delay="0"/>
                                  </p:stCondLst>
                                  <p:iterate type="lt">
                                    <p:tmPct val="10000"/>
                                  </p:iterate>
                                  <p:childTnLst>
                                    <p:set>
                                      <p:cBhvr>
                                        <p:cTn id="20" dur="1" fill="hold">
                                          <p:stCondLst>
                                            <p:cond delay="0"/>
                                          </p:stCondLst>
                                        </p:cTn>
                                        <p:tgtEl>
                                          <p:spTgt spid="8">
                                            <p:txEl>
                                              <p:pRg st="0" end="0"/>
                                            </p:txEl>
                                          </p:spTgt>
                                        </p:tgtEl>
                                        <p:attrNameLst>
                                          <p:attrName>style.visibility</p:attrName>
                                        </p:attrNameLst>
                                      </p:cBhvr>
                                      <p:to>
                                        <p:strVal val="visible"/>
                                      </p:to>
                                    </p:set>
                                    <p:anim by="(-#ppt_w*2)" calcmode="lin" valueType="num">
                                      <p:cBhvr rctx="PPT">
                                        <p:cTn id="21" dur="500" autoRev="1" fill="hold">
                                          <p:stCondLst>
                                            <p:cond delay="0"/>
                                          </p:stCondLst>
                                        </p:cTn>
                                        <p:tgtEl>
                                          <p:spTgt spid="8">
                                            <p:txEl>
                                              <p:pRg st="0" end="0"/>
                                            </p:txEl>
                                          </p:spTgt>
                                        </p:tgtEl>
                                        <p:attrNameLst>
                                          <p:attrName>ppt_w</p:attrName>
                                        </p:attrNameLst>
                                      </p:cBhvr>
                                    </p:anim>
                                    <p:anim by="(#ppt_w*0.50)" calcmode="lin" valueType="num">
                                      <p:cBhvr>
                                        <p:cTn id="22" dur="500" decel="50000" autoRev="1" fill="hold">
                                          <p:stCondLst>
                                            <p:cond delay="0"/>
                                          </p:stCondLst>
                                        </p:cTn>
                                        <p:tgtEl>
                                          <p:spTgt spid="8">
                                            <p:txEl>
                                              <p:pRg st="0" end="0"/>
                                            </p:txEl>
                                          </p:spTgt>
                                        </p:tgtEl>
                                        <p:attrNameLst>
                                          <p:attrName>ppt_x</p:attrName>
                                        </p:attrNameLst>
                                      </p:cBhvr>
                                    </p:anim>
                                    <p:anim from="(-#ppt_h/2)" to="(#ppt_y)" calcmode="lin" valueType="num">
                                      <p:cBhvr>
                                        <p:cTn id="23" dur="1000" fill="hold">
                                          <p:stCondLst>
                                            <p:cond delay="0"/>
                                          </p:stCondLst>
                                        </p:cTn>
                                        <p:tgtEl>
                                          <p:spTgt spid="8">
                                            <p:txEl>
                                              <p:pRg st="0" end="0"/>
                                            </p:txEl>
                                          </p:spTgt>
                                        </p:tgtEl>
                                        <p:attrNameLst>
                                          <p:attrName>ppt_y</p:attrName>
                                        </p:attrNameLst>
                                      </p:cBhvr>
                                    </p:anim>
                                    <p:animRot by="21600000">
                                      <p:cBhvr>
                                        <p:cTn id="24" dur="1000" fill="hold">
                                          <p:stCondLst>
                                            <p:cond delay="0"/>
                                          </p:stCondLst>
                                        </p:cTn>
                                        <p:tgtEl>
                                          <p:spTgt spid="8">
                                            <p:txEl>
                                              <p:pRg st="0" end="0"/>
                                            </p:txEl>
                                          </p:spTgt>
                                        </p:tgtEl>
                                        <p:attrNameLst>
                                          <p:attrName>r</p:attrName>
                                        </p:attrNameLst>
                                      </p:cBhvr>
                                    </p:animRot>
                                  </p:childTnLst>
                                </p:cTn>
                              </p:par>
                            </p:childTnLst>
                          </p:cTn>
                        </p:par>
                      </p:childTnLst>
                    </p:cTn>
                  </p:par>
                  <p:par>
                    <p:cTn id="25" fill="hold">
                      <p:stCondLst>
                        <p:cond delay="indefinite"/>
                      </p:stCondLst>
                      <p:childTnLst>
                        <p:par>
                          <p:cTn id="26" fill="hold">
                            <p:stCondLst>
                              <p:cond delay="0"/>
                            </p:stCondLst>
                            <p:childTnLst>
                              <p:par>
                                <p:cTn id="27" presetID="26" presetClass="entr" presetSubtype="0" fill="hold" grpId="0" nodeType="click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down)">
                                      <p:cBhvr>
                                        <p:cTn id="29" dur="580">
                                          <p:stCondLst>
                                            <p:cond delay="0"/>
                                          </p:stCondLst>
                                        </p:cTn>
                                        <p:tgtEl>
                                          <p:spTgt spid="3"/>
                                        </p:tgtEl>
                                      </p:cBhvr>
                                    </p:animEffect>
                                    <p:anim calcmode="lin" valueType="num">
                                      <p:cBhvr>
                                        <p:cTn id="30"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31"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32"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33"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34"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35" dur="26">
                                          <p:stCondLst>
                                            <p:cond delay="650"/>
                                          </p:stCondLst>
                                        </p:cTn>
                                        <p:tgtEl>
                                          <p:spTgt spid="3"/>
                                        </p:tgtEl>
                                      </p:cBhvr>
                                      <p:to x="100000" y="60000"/>
                                    </p:animScale>
                                    <p:animScale>
                                      <p:cBhvr>
                                        <p:cTn id="36" dur="166" decel="50000">
                                          <p:stCondLst>
                                            <p:cond delay="676"/>
                                          </p:stCondLst>
                                        </p:cTn>
                                        <p:tgtEl>
                                          <p:spTgt spid="3"/>
                                        </p:tgtEl>
                                      </p:cBhvr>
                                      <p:to x="100000" y="100000"/>
                                    </p:animScale>
                                    <p:animScale>
                                      <p:cBhvr>
                                        <p:cTn id="37" dur="26">
                                          <p:stCondLst>
                                            <p:cond delay="1312"/>
                                          </p:stCondLst>
                                        </p:cTn>
                                        <p:tgtEl>
                                          <p:spTgt spid="3"/>
                                        </p:tgtEl>
                                      </p:cBhvr>
                                      <p:to x="100000" y="80000"/>
                                    </p:animScale>
                                    <p:animScale>
                                      <p:cBhvr>
                                        <p:cTn id="38" dur="166" decel="50000">
                                          <p:stCondLst>
                                            <p:cond delay="1338"/>
                                          </p:stCondLst>
                                        </p:cTn>
                                        <p:tgtEl>
                                          <p:spTgt spid="3"/>
                                        </p:tgtEl>
                                      </p:cBhvr>
                                      <p:to x="100000" y="100000"/>
                                    </p:animScale>
                                    <p:animScale>
                                      <p:cBhvr>
                                        <p:cTn id="39" dur="26">
                                          <p:stCondLst>
                                            <p:cond delay="1642"/>
                                          </p:stCondLst>
                                        </p:cTn>
                                        <p:tgtEl>
                                          <p:spTgt spid="3"/>
                                        </p:tgtEl>
                                      </p:cBhvr>
                                      <p:to x="100000" y="90000"/>
                                    </p:animScale>
                                    <p:animScale>
                                      <p:cBhvr>
                                        <p:cTn id="40" dur="166" decel="50000">
                                          <p:stCondLst>
                                            <p:cond delay="1668"/>
                                          </p:stCondLst>
                                        </p:cTn>
                                        <p:tgtEl>
                                          <p:spTgt spid="3"/>
                                        </p:tgtEl>
                                      </p:cBhvr>
                                      <p:to x="100000" y="100000"/>
                                    </p:animScale>
                                    <p:animScale>
                                      <p:cBhvr>
                                        <p:cTn id="41" dur="26">
                                          <p:stCondLst>
                                            <p:cond delay="1808"/>
                                          </p:stCondLst>
                                        </p:cTn>
                                        <p:tgtEl>
                                          <p:spTgt spid="3"/>
                                        </p:tgtEl>
                                      </p:cBhvr>
                                      <p:to x="100000" y="95000"/>
                                    </p:animScale>
                                    <p:animScale>
                                      <p:cBhvr>
                                        <p:cTn id="42" dur="166" decel="50000">
                                          <p:stCondLst>
                                            <p:cond delay="1834"/>
                                          </p:stCondLst>
                                        </p:cTn>
                                        <p:tgtEl>
                                          <p:spTgt spid="3"/>
                                        </p:tgtEl>
                                      </p:cBhvr>
                                      <p:to x="100000" y="100000"/>
                                    </p:animScale>
                                  </p:childTnLst>
                                </p:cTn>
                              </p:par>
                            </p:childTnLst>
                          </p:cTn>
                        </p:par>
                      </p:childTnLst>
                    </p:cTn>
                  </p:par>
                  <p:par>
                    <p:cTn id="43" fill="hold">
                      <p:stCondLst>
                        <p:cond delay="indefinite"/>
                      </p:stCondLst>
                      <p:childTnLst>
                        <p:par>
                          <p:cTn id="44" fill="hold">
                            <p:stCondLst>
                              <p:cond delay="0"/>
                            </p:stCondLst>
                            <p:childTnLst>
                              <p:par>
                                <p:cTn id="45" presetID="2" presetClass="entr" presetSubtype="1" fill="hold" nodeType="click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500" fill="hold"/>
                                        <p:tgtEl>
                                          <p:spTgt spid="4"/>
                                        </p:tgtEl>
                                        <p:attrNameLst>
                                          <p:attrName>ppt_x</p:attrName>
                                        </p:attrNameLst>
                                      </p:cBhvr>
                                      <p:tavLst>
                                        <p:tav tm="0">
                                          <p:val>
                                            <p:strVal val="#ppt_x"/>
                                          </p:val>
                                        </p:tav>
                                        <p:tav tm="100000">
                                          <p:val>
                                            <p:strVal val="#ppt_x"/>
                                          </p:val>
                                        </p:tav>
                                      </p:tavLst>
                                    </p:anim>
                                    <p:anim calcmode="lin" valueType="num">
                                      <p:cBhvr additive="base">
                                        <p:cTn id="4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5">
                                            <p:txEl>
                                              <p:pRg st="0" end="0"/>
                                            </p:txEl>
                                          </p:spTgt>
                                        </p:tgtEl>
                                        <p:attrNameLst>
                                          <p:attrName>style.visibility</p:attrName>
                                        </p:attrNameLst>
                                      </p:cBhvr>
                                      <p:to>
                                        <p:strVal val="visible"/>
                                      </p:to>
                                    </p:set>
                                    <p:animEffect transition="in" filter="fade">
                                      <p:cBhvr>
                                        <p:cTn id="53" dur="1000"/>
                                        <p:tgtEl>
                                          <p:spTgt spid="5">
                                            <p:txEl>
                                              <p:pRg st="0" end="0"/>
                                            </p:txEl>
                                          </p:spTgt>
                                        </p:tgtEl>
                                      </p:cBhvr>
                                    </p:animEffect>
                                    <p:anim calcmode="lin" valueType="num">
                                      <p:cBhvr>
                                        <p:cTn id="54"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55"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16" presetClass="entr" presetSubtype="21" fill="hold" nodeType="clickEffect">
                                  <p:stCondLst>
                                    <p:cond delay="0"/>
                                  </p:stCondLst>
                                  <p:childTnLst>
                                    <p:set>
                                      <p:cBhvr>
                                        <p:cTn id="59" dur="1" fill="hold">
                                          <p:stCondLst>
                                            <p:cond delay="0"/>
                                          </p:stCondLst>
                                        </p:cTn>
                                        <p:tgtEl>
                                          <p:spTgt spid="7"/>
                                        </p:tgtEl>
                                        <p:attrNameLst>
                                          <p:attrName>style.visibility</p:attrName>
                                        </p:attrNameLst>
                                      </p:cBhvr>
                                      <p:to>
                                        <p:strVal val="visible"/>
                                      </p:to>
                                    </p:set>
                                    <p:animEffect transition="in" filter="barn(inVertical)">
                                      <p:cBhvr>
                                        <p:cTn id="60" dur="500"/>
                                        <p:tgtEl>
                                          <p:spTgt spid="7"/>
                                        </p:tgtEl>
                                      </p:cBhvr>
                                    </p:animEffect>
                                  </p:childTnLst>
                                </p:cTn>
                              </p:par>
                            </p:childTnLst>
                          </p:cTn>
                        </p:par>
                      </p:childTnLst>
                    </p:cTn>
                  </p:par>
                  <p:par>
                    <p:cTn id="61" fill="hold">
                      <p:stCondLst>
                        <p:cond delay="indefinite"/>
                      </p:stCondLst>
                      <p:childTnLst>
                        <p:par>
                          <p:cTn id="62" fill="hold">
                            <p:stCondLst>
                              <p:cond delay="0"/>
                            </p:stCondLst>
                            <p:childTnLst>
                              <p:par>
                                <p:cTn id="63" presetID="2" presetClass="entr" presetSubtype="12" fill="hold" nodeType="click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500" fill="hold"/>
                                        <p:tgtEl>
                                          <p:spTgt spid="16"/>
                                        </p:tgtEl>
                                        <p:attrNameLst>
                                          <p:attrName>ppt_x</p:attrName>
                                        </p:attrNameLst>
                                      </p:cBhvr>
                                      <p:tavLst>
                                        <p:tav tm="0">
                                          <p:val>
                                            <p:strVal val="0-#ppt_w/2"/>
                                          </p:val>
                                        </p:tav>
                                        <p:tav tm="100000">
                                          <p:val>
                                            <p:strVal val="#ppt_x"/>
                                          </p:val>
                                        </p:tav>
                                      </p:tavLst>
                                    </p:anim>
                                    <p:anim calcmode="lin" valueType="num">
                                      <p:cBhvr additive="base">
                                        <p:cTn id="6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nodeType="click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fade">
                                      <p:cBhvr>
                                        <p:cTn id="71" dur="1000"/>
                                        <p:tgtEl>
                                          <p:spTgt spid="12"/>
                                        </p:tgtEl>
                                      </p:cBhvr>
                                    </p:animEffect>
                                    <p:anim calcmode="lin" valueType="num">
                                      <p:cBhvr>
                                        <p:cTn id="72" dur="1000" fill="hold"/>
                                        <p:tgtEl>
                                          <p:spTgt spid="12"/>
                                        </p:tgtEl>
                                        <p:attrNameLst>
                                          <p:attrName>ppt_x</p:attrName>
                                        </p:attrNameLst>
                                      </p:cBhvr>
                                      <p:tavLst>
                                        <p:tav tm="0">
                                          <p:val>
                                            <p:strVal val="#ppt_x"/>
                                          </p:val>
                                        </p:tav>
                                        <p:tav tm="100000">
                                          <p:val>
                                            <p:strVal val="#ppt_x"/>
                                          </p:val>
                                        </p:tav>
                                      </p:tavLst>
                                    </p:anim>
                                    <p:anim calcmode="lin" valueType="num">
                                      <p:cBhvr>
                                        <p:cTn id="7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26" presetClass="entr" presetSubtype="0" fill="hold" nodeType="clickEffect">
                                  <p:stCondLst>
                                    <p:cond delay="0"/>
                                  </p:stCondLst>
                                  <p:childTnLst>
                                    <p:set>
                                      <p:cBhvr>
                                        <p:cTn id="77" dur="1" fill="hold">
                                          <p:stCondLst>
                                            <p:cond delay="0"/>
                                          </p:stCondLst>
                                        </p:cTn>
                                        <p:tgtEl>
                                          <p:spTgt spid="17">
                                            <p:txEl>
                                              <p:pRg st="1" end="1"/>
                                            </p:txEl>
                                          </p:spTgt>
                                        </p:tgtEl>
                                        <p:attrNameLst>
                                          <p:attrName>style.visibility</p:attrName>
                                        </p:attrNameLst>
                                      </p:cBhvr>
                                      <p:to>
                                        <p:strVal val="visible"/>
                                      </p:to>
                                    </p:set>
                                    <p:animEffect transition="in" filter="wipe(down)">
                                      <p:cBhvr>
                                        <p:cTn id="78" dur="580">
                                          <p:stCondLst>
                                            <p:cond delay="0"/>
                                          </p:stCondLst>
                                        </p:cTn>
                                        <p:tgtEl>
                                          <p:spTgt spid="17">
                                            <p:txEl>
                                              <p:pRg st="1" end="1"/>
                                            </p:txEl>
                                          </p:spTgt>
                                        </p:tgtEl>
                                      </p:cBhvr>
                                    </p:animEffect>
                                    <p:anim calcmode="lin" valueType="num">
                                      <p:cBhvr>
                                        <p:cTn id="79" dur="1822" tmFilter="0,0; 0.14,0.36; 0.43,0.73; 0.71,0.91; 1.0,1.0">
                                          <p:stCondLst>
                                            <p:cond delay="0"/>
                                          </p:stCondLst>
                                        </p:cTn>
                                        <p:tgtEl>
                                          <p:spTgt spid="17">
                                            <p:txEl>
                                              <p:pRg st="1" end="1"/>
                                            </p:txEl>
                                          </p:spTgt>
                                        </p:tgtEl>
                                        <p:attrNameLst>
                                          <p:attrName>ppt_x</p:attrName>
                                        </p:attrNameLst>
                                      </p:cBhvr>
                                      <p:tavLst>
                                        <p:tav tm="0">
                                          <p:val>
                                            <p:strVal val="#ppt_x-0.25"/>
                                          </p:val>
                                        </p:tav>
                                        <p:tav tm="100000">
                                          <p:val>
                                            <p:strVal val="#ppt_x"/>
                                          </p:val>
                                        </p:tav>
                                      </p:tavLst>
                                    </p:anim>
                                    <p:anim calcmode="lin" valueType="num">
                                      <p:cBhvr>
                                        <p:cTn id="80" dur="664" tmFilter="0.0,0.0; 0.25,0.07; 0.50,0.2; 0.75,0.467; 1.0,1.0">
                                          <p:stCondLst>
                                            <p:cond delay="0"/>
                                          </p:stCondLst>
                                        </p:cTn>
                                        <p:tgtEl>
                                          <p:spTgt spid="17">
                                            <p:txEl>
                                              <p:pRg st="1" end="1"/>
                                            </p:txEl>
                                          </p:spTgt>
                                        </p:tgtEl>
                                        <p:attrNameLst>
                                          <p:attrName>ppt_y</p:attrName>
                                        </p:attrNameLst>
                                      </p:cBhvr>
                                      <p:tavLst>
                                        <p:tav tm="0" fmla="#ppt_y-sin(pi*$)/3">
                                          <p:val>
                                            <p:fltVal val="0.5"/>
                                          </p:val>
                                        </p:tav>
                                        <p:tav tm="100000">
                                          <p:val>
                                            <p:fltVal val="1"/>
                                          </p:val>
                                        </p:tav>
                                      </p:tavLst>
                                    </p:anim>
                                    <p:anim calcmode="lin" valueType="num">
                                      <p:cBhvr>
                                        <p:cTn id="81" dur="664" tmFilter="0, 0; 0.125,0.2665; 0.25,0.4; 0.375,0.465; 0.5,0.5;  0.625,0.535; 0.75,0.6; 0.875,0.7335; 1,1">
                                          <p:stCondLst>
                                            <p:cond delay="664"/>
                                          </p:stCondLst>
                                        </p:cTn>
                                        <p:tgtEl>
                                          <p:spTgt spid="17">
                                            <p:txEl>
                                              <p:pRg st="1" end="1"/>
                                            </p:txEl>
                                          </p:spTgt>
                                        </p:tgtEl>
                                        <p:attrNameLst>
                                          <p:attrName>ppt_y</p:attrName>
                                        </p:attrNameLst>
                                      </p:cBhvr>
                                      <p:tavLst>
                                        <p:tav tm="0" fmla="#ppt_y-sin(pi*$)/9">
                                          <p:val>
                                            <p:fltVal val="0"/>
                                          </p:val>
                                        </p:tav>
                                        <p:tav tm="100000">
                                          <p:val>
                                            <p:fltVal val="1"/>
                                          </p:val>
                                        </p:tav>
                                      </p:tavLst>
                                    </p:anim>
                                    <p:anim calcmode="lin" valueType="num">
                                      <p:cBhvr>
                                        <p:cTn id="82" dur="332" tmFilter="0, 0; 0.125,0.2665; 0.25,0.4; 0.375,0.465; 0.5,0.5;  0.625,0.535; 0.75,0.6; 0.875,0.7335; 1,1">
                                          <p:stCondLst>
                                            <p:cond delay="1324"/>
                                          </p:stCondLst>
                                        </p:cTn>
                                        <p:tgtEl>
                                          <p:spTgt spid="17">
                                            <p:txEl>
                                              <p:pRg st="1" end="1"/>
                                            </p:txEl>
                                          </p:spTgt>
                                        </p:tgtEl>
                                        <p:attrNameLst>
                                          <p:attrName>ppt_y</p:attrName>
                                        </p:attrNameLst>
                                      </p:cBhvr>
                                      <p:tavLst>
                                        <p:tav tm="0" fmla="#ppt_y-sin(pi*$)/27">
                                          <p:val>
                                            <p:fltVal val="0"/>
                                          </p:val>
                                        </p:tav>
                                        <p:tav tm="100000">
                                          <p:val>
                                            <p:fltVal val="1"/>
                                          </p:val>
                                        </p:tav>
                                      </p:tavLst>
                                    </p:anim>
                                    <p:anim calcmode="lin" valueType="num">
                                      <p:cBhvr>
                                        <p:cTn id="83" dur="164" tmFilter="0, 0; 0.125,0.2665; 0.25,0.4; 0.375,0.465; 0.5,0.5;  0.625,0.535; 0.75,0.6; 0.875,0.7335; 1,1">
                                          <p:stCondLst>
                                            <p:cond delay="1656"/>
                                          </p:stCondLst>
                                        </p:cTn>
                                        <p:tgtEl>
                                          <p:spTgt spid="17">
                                            <p:txEl>
                                              <p:pRg st="1" end="1"/>
                                            </p:txEl>
                                          </p:spTgt>
                                        </p:tgtEl>
                                        <p:attrNameLst>
                                          <p:attrName>ppt_y</p:attrName>
                                        </p:attrNameLst>
                                      </p:cBhvr>
                                      <p:tavLst>
                                        <p:tav tm="0" fmla="#ppt_y-sin(pi*$)/81">
                                          <p:val>
                                            <p:fltVal val="0"/>
                                          </p:val>
                                        </p:tav>
                                        <p:tav tm="100000">
                                          <p:val>
                                            <p:fltVal val="1"/>
                                          </p:val>
                                        </p:tav>
                                      </p:tavLst>
                                    </p:anim>
                                    <p:animScale>
                                      <p:cBhvr>
                                        <p:cTn id="84" dur="26">
                                          <p:stCondLst>
                                            <p:cond delay="650"/>
                                          </p:stCondLst>
                                        </p:cTn>
                                        <p:tgtEl>
                                          <p:spTgt spid="17">
                                            <p:txEl>
                                              <p:pRg st="1" end="1"/>
                                            </p:txEl>
                                          </p:spTgt>
                                        </p:tgtEl>
                                      </p:cBhvr>
                                      <p:to x="100000" y="60000"/>
                                    </p:animScale>
                                    <p:animScale>
                                      <p:cBhvr>
                                        <p:cTn id="85" dur="166" decel="50000">
                                          <p:stCondLst>
                                            <p:cond delay="676"/>
                                          </p:stCondLst>
                                        </p:cTn>
                                        <p:tgtEl>
                                          <p:spTgt spid="17">
                                            <p:txEl>
                                              <p:pRg st="1" end="1"/>
                                            </p:txEl>
                                          </p:spTgt>
                                        </p:tgtEl>
                                      </p:cBhvr>
                                      <p:to x="100000" y="100000"/>
                                    </p:animScale>
                                    <p:animScale>
                                      <p:cBhvr>
                                        <p:cTn id="86" dur="26">
                                          <p:stCondLst>
                                            <p:cond delay="1312"/>
                                          </p:stCondLst>
                                        </p:cTn>
                                        <p:tgtEl>
                                          <p:spTgt spid="17">
                                            <p:txEl>
                                              <p:pRg st="1" end="1"/>
                                            </p:txEl>
                                          </p:spTgt>
                                        </p:tgtEl>
                                      </p:cBhvr>
                                      <p:to x="100000" y="80000"/>
                                    </p:animScale>
                                    <p:animScale>
                                      <p:cBhvr>
                                        <p:cTn id="87" dur="166" decel="50000">
                                          <p:stCondLst>
                                            <p:cond delay="1338"/>
                                          </p:stCondLst>
                                        </p:cTn>
                                        <p:tgtEl>
                                          <p:spTgt spid="17">
                                            <p:txEl>
                                              <p:pRg st="1" end="1"/>
                                            </p:txEl>
                                          </p:spTgt>
                                        </p:tgtEl>
                                      </p:cBhvr>
                                      <p:to x="100000" y="100000"/>
                                    </p:animScale>
                                    <p:animScale>
                                      <p:cBhvr>
                                        <p:cTn id="88" dur="26">
                                          <p:stCondLst>
                                            <p:cond delay="1642"/>
                                          </p:stCondLst>
                                        </p:cTn>
                                        <p:tgtEl>
                                          <p:spTgt spid="17">
                                            <p:txEl>
                                              <p:pRg st="1" end="1"/>
                                            </p:txEl>
                                          </p:spTgt>
                                        </p:tgtEl>
                                      </p:cBhvr>
                                      <p:to x="100000" y="90000"/>
                                    </p:animScale>
                                    <p:animScale>
                                      <p:cBhvr>
                                        <p:cTn id="89" dur="166" decel="50000">
                                          <p:stCondLst>
                                            <p:cond delay="1668"/>
                                          </p:stCondLst>
                                        </p:cTn>
                                        <p:tgtEl>
                                          <p:spTgt spid="17">
                                            <p:txEl>
                                              <p:pRg st="1" end="1"/>
                                            </p:txEl>
                                          </p:spTgt>
                                        </p:tgtEl>
                                      </p:cBhvr>
                                      <p:to x="100000" y="100000"/>
                                    </p:animScale>
                                    <p:animScale>
                                      <p:cBhvr>
                                        <p:cTn id="90" dur="26">
                                          <p:stCondLst>
                                            <p:cond delay="1808"/>
                                          </p:stCondLst>
                                        </p:cTn>
                                        <p:tgtEl>
                                          <p:spTgt spid="17">
                                            <p:txEl>
                                              <p:pRg st="1" end="1"/>
                                            </p:txEl>
                                          </p:spTgt>
                                        </p:tgtEl>
                                      </p:cBhvr>
                                      <p:to x="100000" y="95000"/>
                                    </p:animScale>
                                    <p:animScale>
                                      <p:cBhvr>
                                        <p:cTn id="91" dur="166" decel="50000">
                                          <p:stCondLst>
                                            <p:cond delay="1834"/>
                                          </p:stCondLst>
                                        </p:cTn>
                                        <p:tgtEl>
                                          <p:spTgt spid="17">
                                            <p:txEl>
                                              <p:pRg st="1" end="1"/>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5 Marcador de número de diapositiva"/>
          <p:cNvSpPr>
            <a:spLocks noGrp="1"/>
          </p:cNvSpPr>
          <p:nvPr>
            <p:ph type="sldNum" sz="quarter" idx="12"/>
          </p:nvPr>
        </p:nvSpPr>
        <p:spPr/>
        <p:txBody>
          <a:bodyPr/>
          <a:lstStyle/>
          <a:p>
            <a:pPr>
              <a:defRPr/>
            </a:pPr>
            <a:fld id="{99E0E7E6-92B0-4572-8070-26F8B41B63A4}" type="slidenum">
              <a:rPr lang="es-ES"/>
              <a:pPr>
                <a:defRPr/>
              </a:pPr>
              <a:t>12</a:t>
            </a:fld>
            <a:endParaRPr lang="es-ES" dirty="0"/>
          </a:p>
        </p:txBody>
      </p:sp>
      <p:pic>
        <p:nvPicPr>
          <p:cNvPr id="24578" name="Picture 7" descr="plantilla"/>
          <p:cNvPicPr>
            <a:picLocks noChangeAspect="1" noChangeArrowheads="1"/>
          </p:cNvPicPr>
          <p:nvPr/>
        </p:nvPicPr>
        <p:blipFill>
          <a:blip r:embed="rId2">
            <a:clrChange>
              <a:clrFrom>
                <a:srgbClr val="BABFC3"/>
              </a:clrFrom>
              <a:clrTo>
                <a:srgbClr val="BABFC3">
                  <a:alpha val="0"/>
                </a:srgbClr>
              </a:clrTo>
            </a:clrChange>
          </a:blip>
          <a:srcRect/>
          <a:stretch>
            <a:fillRect/>
          </a:stretch>
        </p:blipFill>
        <p:spPr bwMode="auto">
          <a:xfrm>
            <a:off x="0" y="4797425"/>
            <a:ext cx="9144000" cy="2060575"/>
          </a:xfrm>
          <a:prstGeom prst="rect">
            <a:avLst/>
          </a:prstGeom>
          <a:noFill/>
          <a:ln w="9525">
            <a:noFill/>
            <a:miter lim="800000"/>
            <a:headEnd/>
            <a:tailEnd/>
          </a:ln>
        </p:spPr>
      </p:pic>
      <p:pic>
        <p:nvPicPr>
          <p:cNvPr id="24579" name="Picture 5" descr="logoconsejo"/>
          <p:cNvPicPr>
            <a:picLocks noChangeAspect="1" noChangeArrowheads="1"/>
          </p:cNvPicPr>
          <p:nvPr/>
        </p:nvPicPr>
        <p:blipFill>
          <a:blip r:embed="rId3"/>
          <a:srcRect/>
          <a:stretch>
            <a:fillRect/>
          </a:stretch>
        </p:blipFill>
        <p:spPr bwMode="auto">
          <a:xfrm>
            <a:off x="7956550" y="5734050"/>
            <a:ext cx="971550" cy="933450"/>
          </a:xfrm>
          <a:prstGeom prst="rect">
            <a:avLst/>
          </a:prstGeom>
          <a:noFill/>
          <a:ln w="9525">
            <a:noFill/>
            <a:miter lim="800000"/>
            <a:headEnd/>
            <a:tailEnd/>
          </a:ln>
        </p:spPr>
      </p:pic>
      <p:sp>
        <p:nvSpPr>
          <p:cNvPr id="24580" name="Text Box 12"/>
          <p:cNvSpPr txBox="1">
            <a:spLocks noChangeArrowheads="1"/>
          </p:cNvSpPr>
          <p:nvPr/>
        </p:nvSpPr>
        <p:spPr bwMode="auto">
          <a:xfrm>
            <a:off x="2093913" y="6461125"/>
            <a:ext cx="5267325" cy="396875"/>
          </a:xfrm>
          <a:prstGeom prst="rect">
            <a:avLst/>
          </a:prstGeom>
          <a:noFill/>
          <a:ln w="9525" algn="ctr">
            <a:noFill/>
            <a:miter lim="800000"/>
            <a:headEnd/>
            <a:tailEnd/>
          </a:ln>
        </p:spPr>
        <p:txBody>
          <a:bodyPr wrap="none">
            <a:spAutoFit/>
          </a:bodyPr>
          <a:lstStyle/>
          <a:p>
            <a:pPr>
              <a:buFontTx/>
              <a:buChar char="-"/>
            </a:pPr>
            <a:r>
              <a:rPr lang="es-ES">
                <a:latin typeface="Calibri" pitchFamily="34" charset="0"/>
              </a:rPr>
              <a:t> </a:t>
            </a:r>
            <a:r>
              <a:rPr lang="es-ES" b="1">
                <a:latin typeface="Calibri" pitchFamily="34" charset="0"/>
              </a:rPr>
              <a:t>8º Jornada de Administración de Salud</a:t>
            </a:r>
            <a:r>
              <a:rPr lang="es-ES">
                <a:latin typeface="Calibri" pitchFamily="34" charset="0"/>
              </a:rPr>
              <a:t> </a:t>
            </a:r>
            <a:r>
              <a:rPr lang="es-ES" b="1">
                <a:latin typeface="Calibri" pitchFamily="34" charset="0"/>
              </a:rPr>
              <a:t>-</a:t>
            </a:r>
            <a:r>
              <a:rPr lang="es-ES">
                <a:latin typeface="Calibri" pitchFamily="34" charset="0"/>
              </a:rPr>
              <a:t> </a:t>
            </a:r>
          </a:p>
        </p:txBody>
      </p:sp>
      <p:pic>
        <p:nvPicPr>
          <p:cNvPr id="8196" name="Picture 4"/>
          <p:cNvPicPr>
            <a:picLocks noChangeAspect="1" noChangeArrowheads="1"/>
          </p:cNvPicPr>
          <p:nvPr/>
        </p:nvPicPr>
        <p:blipFill>
          <a:blip r:embed="rId4"/>
          <a:srcRect/>
          <a:stretch>
            <a:fillRect/>
          </a:stretch>
        </p:blipFill>
        <p:spPr bwMode="auto">
          <a:xfrm>
            <a:off x="4572000" y="2679700"/>
            <a:ext cx="4408488" cy="3052763"/>
          </a:xfrm>
          <a:prstGeom prst="rect">
            <a:avLst/>
          </a:prstGeom>
          <a:noFill/>
          <a:ln w="9525">
            <a:noFill/>
            <a:miter lim="800000"/>
            <a:headEnd/>
            <a:tailEnd/>
          </a:ln>
        </p:spPr>
      </p:pic>
      <p:sp>
        <p:nvSpPr>
          <p:cNvPr id="2" name="1 CuadroTexto"/>
          <p:cNvSpPr txBox="1">
            <a:spLocks noChangeArrowheads="1"/>
          </p:cNvSpPr>
          <p:nvPr/>
        </p:nvSpPr>
        <p:spPr bwMode="auto">
          <a:xfrm>
            <a:off x="2771775" y="900113"/>
            <a:ext cx="3997325" cy="400050"/>
          </a:xfrm>
          <a:prstGeom prst="rect">
            <a:avLst/>
          </a:prstGeom>
          <a:noFill/>
          <a:ln w="9525">
            <a:noFill/>
            <a:miter lim="800000"/>
            <a:headEnd/>
            <a:tailEnd/>
          </a:ln>
        </p:spPr>
        <p:txBody>
          <a:bodyPr wrap="none">
            <a:spAutoFit/>
          </a:bodyPr>
          <a:lstStyle/>
          <a:p>
            <a:r>
              <a:rPr lang="es-ES_tradnl" sz="2000" b="1" i="1" u="sng">
                <a:latin typeface="Calibri" pitchFamily="34" charset="0"/>
              </a:rPr>
              <a:t>Impacto en el Mercado de Prepagas</a:t>
            </a:r>
          </a:p>
        </p:txBody>
      </p:sp>
      <p:sp>
        <p:nvSpPr>
          <p:cNvPr id="3" name="2 CuadroTexto"/>
          <p:cNvSpPr txBox="1">
            <a:spLocks noChangeArrowheads="1"/>
          </p:cNvSpPr>
          <p:nvPr/>
        </p:nvSpPr>
        <p:spPr bwMode="auto">
          <a:xfrm>
            <a:off x="414338" y="1517650"/>
            <a:ext cx="8270875" cy="831850"/>
          </a:xfrm>
          <a:prstGeom prst="rect">
            <a:avLst/>
          </a:prstGeom>
          <a:noFill/>
          <a:ln w="9525">
            <a:noFill/>
            <a:miter lim="800000"/>
            <a:headEnd/>
            <a:tailEnd/>
          </a:ln>
        </p:spPr>
        <p:txBody>
          <a:bodyPr wrap="none">
            <a:spAutoFit/>
          </a:bodyPr>
          <a:lstStyle/>
          <a:p>
            <a:r>
              <a:rPr lang="es-ES_tradnl" sz="1600" b="1">
                <a:latin typeface="Calibri" pitchFamily="34" charset="0"/>
              </a:rPr>
              <a:t>1) Desfinanciamiento Principalmente Pymes</a:t>
            </a:r>
          </a:p>
          <a:p>
            <a:r>
              <a:rPr lang="es-ES_tradnl" sz="1600" b="1">
                <a:latin typeface="Calibri" pitchFamily="34" charset="0"/>
              </a:rPr>
              <a:t>2) Reducción de Mercado (menor cantidad de personas en sector privado)</a:t>
            </a:r>
          </a:p>
          <a:p>
            <a:r>
              <a:rPr lang="es-ES_tradnl" sz="1600" b="1">
                <a:latin typeface="Calibri" pitchFamily="34" charset="0"/>
              </a:rPr>
              <a:t>3) Mayor Concentración (aceleración de tendencia actual con desaparición de Pymes Prepagos)</a:t>
            </a:r>
            <a:endParaRPr lang="es-ES" sz="1600" b="1">
              <a:latin typeface="Calibri" pitchFamily="34" charset="0"/>
            </a:endParaRPr>
          </a:p>
        </p:txBody>
      </p:sp>
      <p:sp>
        <p:nvSpPr>
          <p:cNvPr id="12" name="11 Rectángulo"/>
          <p:cNvSpPr>
            <a:spLocks noChangeArrowheads="1"/>
          </p:cNvSpPr>
          <p:nvPr/>
        </p:nvSpPr>
        <p:spPr bwMode="auto">
          <a:xfrm>
            <a:off x="6102350" y="2360613"/>
            <a:ext cx="1863725" cy="276225"/>
          </a:xfrm>
          <a:prstGeom prst="rect">
            <a:avLst/>
          </a:prstGeom>
          <a:noFill/>
          <a:ln w="9525">
            <a:noFill/>
            <a:miter lim="800000"/>
            <a:headEnd/>
            <a:tailEnd/>
          </a:ln>
        </p:spPr>
        <p:txBody>
          <a:bodyPr wrap="none">
            <a:spAutoFit/>
          </a:bodyPr>
          <a:lstStyle/>
          <a:p>
            <a:r>
              <a:rPr lang="es-ES_tradnl" sz="1200" b="1" i="1">
                <a:latin typeface="Calibri" pitchFamily="34" charset="0"/>
              </a:rPr>
              <a:t>Escenario Mercado Futuro</a:t>
            </a:r>
            <a:endParaRPr lang="es-ES" sz="1200" b="1" i="1">
              <a:latin typeface="Calibri" pitchFamily="34" charset="0"/>
            </a:endParaRPr>
          </a:p>
        </p:txBody>
      </p:sp>
      <p:sp>
        <p:nvSpPr>
          <p:cNvPr id="28" name="27 Rectángulo"/>
          <p:cNvSpPr>
            <a:spLocks noChangeArrowheads="1"/>
          </p:cNvSpPr>
          <p:nvPr/>
        </p:nvSpPr>
        <p:spPr bwMode="auto">
          <a:xfrm>
            <a:off x="1258888" y="2432050"/>
            <a:ext cx="1852612" cy="276225"/>
          </a:xfrm>
          <a:prstGeom prst="rect">
            <a:avLst/>
          </a:prstGeom>
          <a:noFill/>
          <a:ln w="9525">
            <a:noFill/>
            <a:miter lim="800000"/>
            <a:headEnd/>
            <a:tailEnd/>
          </a:ln>
        </p:spPr>
        <p:txBody>
          <a:bodyPr wrap="none">
            <a:spAutoFit/>
          </a:bodyPr>
          <a:lstStyle/>
          <a:p>
            <a:r>
              <a:rPr lang="es-ES_tradnl" sz="1200" b="1" i="1">
                <a:latin typeface="Calibri" pitchFamily="34" charset="0"/>
              </a:rPr>
              <a:t>Escenario Mercado Actual</a:t>
            </a:r>
            <a:endParaRPr lang="es-ES" sz="1200" b="1" i="1">
              <a:latin typeface="Calibri" pitchFamily="34" charset="0"/>
            </a:endParaRPr>
          </a:p>
        </p:txBody>
      </p:sp>
      <p:pic>
        <p:nvPicPr>
          <p:cNvPr id="24586" name="Picture 6"/>
          <p:cNvPicPr>
            <a:picLocks noChangeAspect="1" noChangeArrowheads="1"/>
          </p:cNvPicPr>
          <p:nvPr/>
        </p:nvPicPr>
        <p:blipFill>
          <a:blip r:embed="rId5"/>
          <a:srcRect/>
          <a:stretch>
            <a:fillRect/>
          </a:stretch>
        </p:blipFill>
        <p:spPr bwMode="auto">
          <a:xfrm>
            <a:off x="7799388" y="30163"/>
            <a:ext cx="1285875" cy="723900"/>
          </a:xfrm>
          <a:prstGeom prst="rect">
            <a:avLst/>
          </a:prstGeom>
          <a:noFill/>
          <a:ln w="9525">
            <a:noFill/>
            <a:miter lim="800000"/>
            <a:headEnd/>
            <a:tailEnd/>
          </a:ln>
        </p:spPr>
      </p:pic>
      <p:sp>
        <p:nvSpPr>
          <p:cNvPr id="24587" name="36 CuadroTexto"/>
          <p:cNvSpPr txBox="1">
            <a:spLocks noChangeArrowheads="1"/>
          </p:cNvSpPr>
          <p:nvPr/>
        </p:nvSpPr>
        <p:spPr bwMode="auto">
          <a:xfrm>
            <a:off x="2843213" y="384175"/>
            <a:ext cx="2025650" cy="369888"/>
          </a:xfrm>
          <a:prstGeom prst="rect">
            <a:avLst/>
          </a:prstGeom>
          <a:noFill/>
          <a:ln w="9525">
            <a:noFill/>
            <a:miter lim="800000"/>
            <a:headEnd/>
            <a:tailEnd/>
          </a:ln>
        </p:spPr>
        <p:txBody>
          <a:bodyPr wrap="none">
            <a:spAutoFit/>
          </a:bodyPr>
          <a:lstStyle/>
          <a:p>
            <a:r>
              <a:rPr lang="es-ES_tradnl">
                <a:latin typeface="Calibri" pitchFamily="34" charset="0"/>
              </a:rPr>
              <a:t>Cdor. Osvaldo Lujan</a:t>
            </a:r>
            <a:endParaRPr lang="es-ES">
              <a:latin typeface="Calibri" pitchFamily="34" charset="0"/>
            </a:endParaRPr>
          </a:p>
        </p:txBody>
      </p:sp>
      <p:cxnSp>
        <p:nvCxnSpPr>
          <p:cNvPr id="38" name="37 Conector recto"/>
          <p:cNvCxnSpPr/>
          <p:nvPr/>
        </p:nvCxnSpPr>
        <p:spPr>
          <a:xfrm>
            <a:off x="0" y="836613"/>
            <a:ext cx="9085263" cy="0"/>
          </a:xfrm>
          <a:prstGeom prst="line">
            <a:avLst/>
          </a:prstGeom>
          <a:ln>
            <a:solidFill>
              <a:schemeClr val="tx2">
                <a:lumMod val="60000"/>
                <a:lumOff val="40000"/>
              </a:schemeClr>
            </a:solidFill>
            <a:prstDash val="solid"/>
          </a:ln>
        </p:spPr>
        <p:style>
          <a:lnRef idx="1">
            <a:schemeClr val="accent1"/>
          </a:lnRef>
          <a:fillRef idx="0">
            <a:schemeClr val="accent1"/>
          </a:fillRef>
          <a:effectRef idx="0">
            <a:schemeClr val="accent1"/>
          </a:effectRef>
          <a:fontRef idx="minor">
            <a:schemeClr val="tx1"/>
          </a:fontRef>
        </p:style>
      </p:cxnSp>
      <p:pic>
        <p:nvPicPr>
          <p:cNvPr id="8201" name="Picture 9"/>
          <p:cNvPicPr>
            <a:picLocks noChangeAspect="1" noChangeArrowheads="1"/>
          </p:cNvPicPr>
          <p:nvPr/>
        </p:nvPicPr>
        <p:blipFill>
          <a:blip r:embed="rId6"/>
          <a:srcRect/>
          <a:stretch>
            <a:fillRect/>
          </a:stretch>
        </p:blipFill>
        <p:spPr bwMode="auto">
          <a:xfrm>
            <a:off x="227013" y="2668588"/>
            <a:ext cx="3786187" cy="2992437"/>
          </a:xfrm>
          <a:prstGeom prst="rect">
            <a:avLst/>
          </a:prstGeom>
          <a:noFill/>
          <a:ln w="9525">
            <a:noFill/>
            <a:miter lim="800000"/>
            <a:headEnd/>
            <a:tailEnd/>
          </a:ln>
        </p:spPr>
      </p:pic>
      <p:pic>
        <p:nvPicPr>
          <p:cNvPr id="8200" name="Picture 8"/>
          <p:cNvPicPr>
            <a:picLocks noChangeAspect="1" noChangeArrowheads="1"/>
          </p:cNvPicPr>
          <p:nvPr/>
        </p:nvPicPr>
        <p:blipFill>
          <a:blip r:embed="rId7"/>
          <a:srcRect/>
          <a:stretch>
            <a:fillRect/>
          </a:stretch>
        </p:blipFill>
        <p:spPr bwMode="auto">
          <a:xfrm>
            <a:off x="3532188" y="5407025"/>
            <a:ext cx="1944687" cy="877888"/>
          </a:xfrm>
          <a:prstGeom prst="rect">
            <a:avLst/>
          </a:prstGeom>
          <a:noFill/>
          <a:ln w="9525">
            <a:noFill/>
            <a:miter lim="800000"/>
            <a:headEnd/>
            <a:tailEnd/>
          </a:ln>
        </p:spPr>
      </p:pic>
      <p:cxnSp>
        <p:nvCxnSpPr>
          <p:cNvPr id="24" name="23 Conector recto de flecha"/>
          <p:cNvCxnSpPr/>
          <p:nvPr/>
        </p:nvCxnSpPr>
        <p:spPr>
          <a:xfrm>
            <a:off x="3097213" y="4652963"/>
            <a:ext cx="2843212" cy="6477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0" name="19 Conector recto de flecha"/>
          <p:cNvCxnSpPr/>
          <p:nvPr/>
        </p:nvCxnSpPr>
        <p:spPr>
          <a:xfrm>
            <a:off x="3059113" y="3860800"/>
            <a:ext cx="2889250" cy="122396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 name="4 Conector recto de flecha"/>
          <p:cNvCxnSpPr/>
          <p:nvPr/>
        </p:nvCxnSpPr>
        <p:spPr>
          <a:xfrm flipV="1">
            <a:off x="3132138" y="2889250"/>
            <a:ext cx="3024187" cy="8270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1000"/>
                                        <p:tgtEl>
                                          <p:spTgt spid="3">
                                            <p:txEl>
                                              <p:pRg st="2" end="2"/>
                                            </p:txEl>
                                          </p:spTgt>
                                        </p:tgtEl>
                                      </p:cBhvr>
                                    </p:animEffect>
                                    <p:anim calcmode="lin" valueType="num">
                                      <p:cBhvr>
                                        <p:cTn id="2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28">
                                            <p:txEl>
                                              <p:pRg st="0" end="0"/>
                                            </p:txEl>
                                          </p:spTgt>
                                        </p:tgtEl>
                                        <p:attrNameLst>
                                          <p:attrName>style.visibility</p:attrName>
                                        </p:attrNameLst>
                                      </p:cBhvr>
                                      <p:to>
                                        <p:strVal val="visible"/>
                                      </p:to>
                                    </p:set>
                                    <p:animEffect transition="in" filter="wipe(down)">
                                      <p:cBhvr>
                                        <p:cTn id="34" dur="500"/>
                                        <p:tgtEl>
                                          <p:spTgt spid="2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8201"/>
                                        </p:tgtEl>
                                        <p:attrNameLst>
                                          <p:attrName>style.visibility</p:attrName>
                                        </p:attrNameLst>
                                      </p:cBhvr>
                                      <p:to>
                                        <p:strVal val="visible"/>
                                      </p:to>
                                    </p:set>
                                    <p:anim calcmode="lin" valueType="num">
                                      <p:cBhvr additive="base">
                                        <p:cTn id="39" dur="500" fill="hold"/>
                                        <p:tgtEl>
                                          <p:spTgt spid="8201"/>
                                        </p:tgtEl>
                                        <p:attrNameLst>
                                          <p:attrName>ppt_x</p:attrName>
                                        </p:attrNameLst>
                                      </p:cBhvr>
                                      <p:tavLst>
                                        <p:tav tm="0">
                                          <p:val>
                                            <p:strVal val="#ppt_x"/>
                                          </p:val>
                                        </p:tav>
                                        <p:tav tm="100000">
                                          <p:val>
                                            <p:strVal val="#ppt_x"/>
                                          </p:val>
                                        </p:tav>
                                      </p:tavLst>
                                    </p:anim>
                                    <p:anim calcmode="lin" valueType="num">
                                      <p:cBhvr additive="base">
                                        <p:cTn id="40" dur="500" fill="hold"/>
                                        <p:tgtEl>
                                          <p:spTgt spid="8201"/>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12">
                                            <p:txEl>
                                              <p:pRg st="0" end="0"/>
                                            </p:txEl>
                                          </p:spTgt>
                                        </p:tgtEl>
                                        <p:attrNameLst>
                                          <p:attrName>style.visibility</p:attrName>
                                        </p:attrNameLst>
                                      </p:cBhvr>
                                      <p:to>
                                        <p:strVal val="visible"/>
                                      </p:to>
                                    </p:set>
                                    <p:anim calcmode="lin" valueType="num">
                                      <p:cBhvr additive="base">
                                        <p:cTn id="45"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nodeType="clickEffect">
                                  <p:stCondLst>
                                    <p:cond delay="0"/>
                                  </p:stCondLst>
                                  <p:childTnLst>
                                    <p:set>
                                      <p:cBhvr>
                                        <p:cTn id="50" dur="1" fill="hold">
                                          <p:stCondLst>
                                            <p:cond delay="0"/>
                                          </p:stCondLst>
                                        </p:cTn>
                                        <p:tgtEl>
                                          <p:spTgt spid="8196"/>
                                        </p:tgtEl>
                                        <p:attrNameLst>
                                          <p:attrName>style.visibility</p:attrName>
                                        </p:attrNameLst>
                                      </p:cBhvr>
                                      <p:to>
                                        <p:strVal val="visible"/>
                                      </p:to>
                                    </p:set>
                                    <p:animEffect transition="in" filter="fade">
                                      <p:cBhvr>
                                        <p:cTn id="51" dur="1000"/>
                                        <p:tgtEl>
                                          <p:spTgt spid="8196"/>
                                        </p:tgtEl>
                                      </p:cBhvr>
                                    </p:animEffect>
                                    <p:anim calcmode="lin" valueType="num">
                                      <p:cBhvr>
                                        <p:cTn id="52" dur="1000" fill="hold"/>
                                        <p:tgtEl>
                                          <p:spTgt spid="8196"/>
                                        </p:tgtEl>
                                        <p:attrNameLst>
                                          <p:attrName>ppt_x</p:attrName>
                                        </p:attrNameLst>
                                      </p:cBhvr>
                                      <p:tavLst>
                                        <p:tav tm="0">
                                          <p:val>
                                            <p:strVal val="#ppt_x"/>
                                          </p:val>
                                        </p:tav>
                                        <p:tav tm="100000">
                                          <p:val>
                                            <p:strVal val="#ppt_x"/>
                                          </p:val>
                                        </p:tav>
                                      </p:tavLst>
                                    </p:anim>
                                    <p:anim calcmode="lin" valueType="num">
                                      <p:cBhvr>
                                        <p:cTn id="53" dur="1000" fill="hold"/>
                                        <p:tgtEl>
                                          <p:spTgt spid="8196"/>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nodeType="clickEffect">
                                  <p:stCondLst>
                                    <p:cond delay="0"/>
                                  </p:stCondLst>
                                  <p:childTnLst>
                                    <p:set>
                                      <p:cBhvr>
                                        <p:cTn id="57" dur="1" fill="hold">
                                          <p:stCondLst>
                                            <p:cond delay="0"/>
                                          </p:stCondLst>
                                        </p:cTn>
                                        <p:tgtEl>
                                          <p:spTgt spid="8200"/>
                                        </p:tgtEl>
                                        <p:attrNameLst>
                                          <p:attrName>style.visibility</p:attrName>
                                        </p:attrNameLst>
                                      </p:cBhvr>
                                      <p:to>
                                        <p:strVal val="visible"/>
                                      </p:to>
                                    </p:set>
                                    <p:anim calcmode="lin" valueType="num">
                                      <p:cBhvr additive="base">
                                        <p:cTn id="58" dur="500" fill="hold"/>
                                        <p:tgtEl>
                                          <p:spTgt spid="8200"/>
                                        </p:tgtEl>
                                        <p:attrNameLst>
                                          <p:attrName>ppt_x</p:attrName>
                                        </p:attrNameLst>
                                      </p:cBhvr>
                                      <p:tavLst>
                                        <p:tav tm="0">
                                          <p:val>
                                            <p:strVal val="#ppt_x"/>
                                          </p:val>
                                        </p:tav>
                                        <p:tav tm="100000">
                                          <p:val>
                                            <p:strVal val="#ppt_x"/>
                                          </p:val>
                                        </p:tav>
                                      </p:tavLst>
                                    </p:anim>
                                    <p:anim calcmode="lin" valueType="num">
                                      <p:cBhvr additive="base">
                                        <p:cTn id="59" dur="500" fill="hold"/>
                                        <p:tgtEl>
                                          <p:spTgt spid="8200"/>
                                        </p:tgtEl>
                                        <p:attrNameLst>
                                          <p:attrName>ppt_y</p:attrName>
                                        </p:attrNameLst>
                                      </p:cBhvr>
                                      <p:tavLst>
                                        <p:tav tm="0">
                                          <p:val>
                                            <p:strVal val="1+#ppt_h/2"/>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5"/>
                                        </p:tgtEl>
                                        <p:attrNameLst>
                                          <p:attrName>style.visibility</p:attrName>
                                        </p:attrNameLst>
                                      </p:cBhvr>
                                      <p:to>
                                        <p:strVal val="visible"/>
                                      </p:to>
                                    </p:set>
                                    <p:animEffect transition="in" filter="fade">
                                      <p:cBhvr>
                                        <p:cTn id="64" dur="500"/>
                                        <p:tgtEl>
                                          <p:spTgt spid="5"/>
                                        </p:tgtEl>
                                      </p:cBhvr>
                                    </p:animEffec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20"/>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7" descr="plantilla"/>
          <p:cNvPicPr>
            <a:picLocks noChangeAspect="1" noChangeArrowheads="1"/>
          </p:cNvPicPr>
          <p:nvPr/>
        </p:nvPicPr>
        <p:blipFill>
          <a:blip r:embed="rId2">
            <a:clrChange>
              <a:clrFrom>
                <a:srgbClr val="BABFC3"/>
              </a:clrFrom>
              <a:clrTo>
                <a:srgbClr val="BABFC3">
                  <a:alpha val="0"/>
                </a:srgbClr>
              </a:clrTo>
            </a:clrChange>
          </a:blip>
          <a:srcRect/>
          <a:stretch>
            <a:fillRect/>
          </a:stretch>
        </p:blipFill>
        <p:spPr bwMode="auto">
          <a:xfrm>
            <a:off x="-9525" y="4779963"/>
            <a:ext cx="9144000" cy="2060575"/>
          </a:xfrm>
          <a:prstGeom prst="rect">
            <a:avLst/>
          </a:prstGeom>
          <a:noFill/>
          <a:ln w="9525">
            <a:noFill/>
            <a:miter lim="800000"/>
            <a:headEnd/>
            <a:tailEnd/>
          </a:ln>
        </p:spPr>
      </p:pic>
      <p:pic>
        <p:nvPicPr>
          <p:cNvPr id="6151" name="Picture 7"/>
          <p:cNvPicPr>
            <a:picLocks noChangeAspect="1" noChangeArrowheads="1"/>
          </p:cNvPicPr>
          <p:nvPr/>
        </p:nvPicPr>
        <p:blipFill>
          <a:blip r:embed="rId3"/>
          <a:srcRect/>
          <a:stretch>
            <a:fillRect/>
          </a:stretch>
        </p:blipFill>
        <p:spPr bwMode="auto">
          <a:xfrm>
            <a:off x="6929438" y="3989388"/>
            <a:ext cx="1827212" cy="1350962"/>
          </a:xfrm>
          <a:prstGeom prst="rect">
            <a:avLst/>
          </a:prstGeom>
          <a:noFill/>
          <a:ln w="9525">
            <a:noFill/>
            <a:miter lim="800000"/>
            <a:headEnd/>
            <a:tailEnd/>
          </a:ln>
        </p:spPr>
      </p:pic>
      <p:sp>
        <p:nvSpPr>
          <p:cNvPr id="10242" name="5 Marcador de número de diapositiva"/>
          <p:cNvSpPr>
            <a:spLocks noGrp="1"/>
          </p:cNvSpPr>
          <p:nvPr>
            <p:ph type="sldNum" sz="quarter" idx="12"/>
          </p:nvPr>
        </p:nvSpPr>
        <p:spPr/>
        <p:txBody>
          <a:bodyPr/>
          <a:lstStyle/>
          <a:p>
            <a:pPr>
              <a:defRPr/>
            </a:pPr>
            <a:fld id="{67E48048-51AE-45FC-8F14-E532B7B2A9DD}" type="slidenum">
              <a:rPr lang="es-ES"/>
              <a:pPr>
                <a:defRPr/>
              </a:pPr>
              <a:t>13</a:t>
            </a:fld>
            <a:endParaRPr lang="es-ES" dirty="0"/>
          </a:p>
        </p:txBody>
      </p:sp>
      <p:pic>
        <p:nvPicPr>
          <p:cNvPr id="25604" name="Picture 5" descr="logoconsejo"/>
          <p:cNvPicPr>
            <a:picLocks noChangeAspect="1" noChangeArrowheads="1"/>
          </p:cNvPicPr>
          <p:nvPr/>
        </p:nvPicPr>
        <p:blipFill>
          <a:blip r:embed="rId4"/>
          <a:srcRect/>
          <a:stretch>
            <a:fillRect/>
          </a:stretch>
        </p:blipFill>
        <p:spPr bwMode="auto">
          <a:xfrm>
            <a:off x="7956550" y="5734050"/>
            <a:ext cx="971550" cy="933450"/>
          </a:xfrm>
          <a:prstGeom prst="rect">
            <a:avLst/>
          </a:prstGeom>
          <a:noFill/>
          <a:ln w="9525">
            <a:noFill/>
            <a:miter lim="800000"/>
            <a:headEnd/>
            <a:tailEnd/>
          </a:ln>
        </p:spPr>
      </p:pic>
      <p:sp>
        <p:nvSpPr>
          <p:cNvPr id="25605" name="Text Box 12"/>
          <p:cNvSpPr txBox="1">
            <a:spLocks noChangeArrowheads="1"/>
          </p:cNvSpPr>
          <p:nvPr/>
        </p:nvSpPr>
        <p:spPr bwMode="auto">
          <a:xfrm>
            <a:off x="2093913" y="6461125"/>
            <a:ext cx="5267325" cy="396875"/>
          </a:xfrm>
          <a:prstGeom prst="rect">
            <a:avLst/>
          </a:prstGeom>
          <a:noFill/>
          <a:ln w="9525" algn="ctr">
            <a:noFill/>
            <a:miter lim="800000"/>
            <a:headEnd/>
            <a:tailEnd/>
          </a:ln>
        </p:spPr>
        <p:txBody>
          <a:bodyPr wrap="none">
            <a:spAutoFit/>
          </a:bodyPr>
          <a:lstStyle/>
          <a:p>
            <a:pPr>
              <a:buFontTx/>
              <a:buChar char="-"/>
            </a:pPr>
            <a:r>
              <a:rPr lang="es-ES">
                <a:latin typeface="Calibri" pitchFamily="34" charset="0"/>
              </a:rPr>
              <a:t> </a:t>
            </a:r>
            <a:r>
              <a:rPr lang="es-ES" b="1">
                <a:latin typeface="Calibri" pitchFamily="34" charset="0"/>
              </a:rPr>
              <a:t>8º Jornada de Administración de Salud</a:t>
            </a:r>
            <a:r>
              <a:rPr lang="es-ES">
                <a:latin typeface="Calibri" pitchFamily="34" charset="0"/>
              </a:rPr>
              <a:t> </a:t>
            </a:r>
            <a:r>
              <a:rPr lang="es-ES" b="1">
                <a:latin typeface="Calibri" pitchFamily="34" charset="0"/>
              </a:rPr>
              <a:t>-</a:t>
            </a:r>
            <a:r>
              <a:rPr lang="es-ES">
                <a:latin typeface="Calibri" pitchFamily="34" charset="0"/>
              </a:rPr>
              <a:t> </a:t>
            </a:r>
          </a:p>
        </p:txBody>
      </p:sp>
      <p:sp>
        <p:nvSpPr>
          <p:cNvPr id="2" name="1 Rectángulo"/>
          <p:cNvSpPr>
            <a:spLocks noChangeArrowheads="1"/>
          </p:cNvSpPr>
          <p:nvPr/>
        </p:nvSpPr>
        <p:spPr bwMode="auto">
          <a:xfrm>
            <a:off x="220663" y="1268413"/>
            <a:ext cx="8893175" cy="1754187"/>
          </a:xfrm>
          <a:prstGeom prst="rect">
            <a:avLst/>
          </a:prstGeom>
          <a:noFill/>
          <a:ln w="9525">
            <a:noFill/>
            <a:miter lim="800000"/>
            <a:headEnd/>
            <a:tailEnd/>
          </a:ln>
        </p:spPr>
        <p:txBody>
          <a:bodyPr>
            <a:spAutoFit/>
          </a:bodyPr>
          <a:lstStyle/>
          <a:p>
            <a:r>
              <a:rPr lang="es-ES" b="1" u="sng">
                <a:latin typeface="Calibri" pitchFamily="34" charset="0"/>
              </a:rPr>
              <a:t>SOLUCIÓN DE PREPAGAS “GRANDES”	</a:t>
            </a:r>
            <a:endParaRPr lang="es-ES" u="sng">
              <a:latin typeface="Calibri" pitchFamily="34" charset="0"/>
            </a:endParaRPr>
          </a:p>
          <a:p>
            <a:r>
              <a:rPr lang="es-ES" b="1">
                <a:latin typeface="Calibri" pitchFamily="34" charset="0"/>
              </a:rPr>
              <a:t> </a:t>
            </a:r>
            <a:endParaRPr lang="es-ES">
              <a:latin typeface="Calibri" pitchFamily="34" charset="0"/>
            </a:endParaRPr>
          </a:p>
          <a:p>
            <a:r>
              <a:rPr lang="es-ES">
                <a:latin typeface="Calibri" pitchFamily="34" charset="0"/>
              </a:rPr>
              <a:t>Empresas de medicina prepaga compraron compañías/cartera de empresas de seguros generales, de vida, salud y de ART con el fin de entrar en un negocio que será cada vez más rentable y para afrontar los cambios que vivirá el sector a través de corporaciones más grandes.</a:t>
            </a:r>
          </a:p>
        </p:txBody>
      </p:sp>
      <p:pic>
        <p:nvPicPr>
          <p:cNvPr id="3" name="2 Imagen"/>
          <p:cNvPicPr>
            <a:picLocks noChangeAspect="1"/>
          </p:cNvPicPr>
          <p:nvPr/>
        </p:nvPicPr>
        <p:blipFill>
          <a:blip r:embed="rId5"/>
          <a:srcRect/>
          <a:stretch>
            <a:fillRect/>
          </a:stretch>
        </p:blipFill>
        <p:spPr bwMode="auto">
          <a:xfrm>
            <a:off x="98425" y="3659188"/>
            <a:ext cx="2109788" cy="504825"/>
          </a:xfrm>
          <a:prstGeom prst="rect">
            <a:avLst/>
          </a:prstGeom>
          <a:noFill/>
          <a:ln w="9525">
            <a:noFill/>
            <a:miter lim="800000"/>
            <a:headEnd/>
            <a:tailEnd/>
          </a:ln>
        </p:spPr>
      </p:pic>
      <p:pic>
        <p:nvPicPr>
          <p:cNvPr id="4" name="3 Imagen"/>
          <p:cNvPicPr>
            <a:picLocks noChangeAspect="1"/>
          </p:cNvPicPr>
          <p:nvPr/>
        </p:nvPicPr>
        <p:blipFill>
          <a:blip r:embed="rId6"/>
          <a:srcRect/>
          <a:stretch>
            <a:fillRect/>
          </a:stretch>
        </p:blipFill>
        <p:spPr bwMode="auto">
          <a:xfrm>
            <a:off x="2208213" y="3571875"/>
            <a:ext cx="2354262" cy="1498600"/>
          </a:xfrm>
          <a:prstGeom prst="rect">
            <a:avLst/>
          </a:prstGeom>
          <a:noFill/>
          <a:ln w="9525">
            <a:noFill/>
            <a:miter lim="800000"/>
            <a:headEnd/>
            <a:tailEnd/>
          </a:ln>
        </p:spPr>
      </p:pic>
      <p:pic>
        <p:nvPicPr>
          <p:cNvPr id="6145" name="Picture 1"/>
          <p:cNvPicPr>
            <a:picLocks noChangeAspect="1" noChangeArrowheads="1"/>
          </p:cNvPicPr>
          <p:nvPr/>
        </p:nvPicPr>
        <p:blipFill>
          <a:blip r:embed="rId7"/>
          <a:srcRect/>
          <a:stretch>
            <a:fillRect/>
          </a:stretch>
        </p:blipFill>
        <p:spPr bwMode="auto">
          <a:xfrm>
            <a:off x="80963" y="4164013"/>
            <a:ext cx="1079500" cy="809625"/>
          </a:xfrm>
          <a:prstGeom prst="rect">
            <a:avLst/>
          </a:prstGeom>
          <a:noFill/>
          <a:ln w="9525">
            <a:noFill/>
            <a:miter lim="800000"/>
            <a:headEnd/>
            <a:tailEnd/>
          </a:ln>
        </p:spPr>
      </p:pic>
      <p:pic>
        <p:nvPicPr>
          <p:cNvPr id="6146" name="Picture 2"/>
          <p:cNvPicPr>
            <a:picLocks noChangeAspect="1" noChangeArrowheads="1"/>
          </p:cNvPicPr>
          <p:nvPr/>
        </p:nvPicPr>
        <p:blipFill>
          <a:blip r:embed="rId8"/>
          <a:srcRect/>
          <a:stretch>
            <a:fillRect/>
          </a:stretch>
        </p:blipFill>
        <p:spPr bwMode="auto">
          <a:xfrm>
            <a:off x="1370013" y="4141788"/>
            <a:ext cx="833437" cy="822325"/>
          </a:xfrm>
          <a:prstGeom prst="rect">
            <a:avLst/>
          </a:prstGeom>
          <a:noFill/>
          <a:ln w="9525">
            <a:noFill/>
            <a:miter lim="800000"/>
            <a:headEnd/>
            <a:tailEnd/>
          </a:ln>
        </p:spPr>
      </p:pic>
      <p:sp>
        <p:nvSpPr>
          <p:cNvPr id="25611" name="AutoShape 4" descr="data:image/jpeg;base64,/9j/4AAQSkZJRgABAQAAAQABAAD/2wCEAAkGBhMGERUUEBIVFRIWGBQYFhcXGB0UGBgYGBIVFxkZFhcYHSYeHhkjGhIXHy8iJCcpLC4sFx8xNTAqNSYrLSkBCQoKDgwOGg8PGjIlHyU0MCwvLCwuKjUsLCksKSwpKSosNCw0NCkqNDUsKTUqLS0pKSwsLCksLCwsMSwpLCw0Kf/AABEIAK4BIgMBIgACEQEDEQH/xAAcAAEAAwADAQEAAAAAAAAAAAAABQYHAgMEAQj/xABHEAABAwIEAwQECwUGBgMAAAABAAIDBBEFBhIhEzFRByJBYRRxgZEWIzJCUlNyk6Gx0hU0grPBYoOSorLhM0NzwtHwNXSE/8QAGAEBAAMBAAAAAAAAAAAAAAAAAAECAwT/xAApEQEAAgEEAQMCBwEAAAAAAAAAAQIRAxIhMUEEIlHB8BQyM2FxkdET/9oADAMBAAIRAxEAPwDcUREBERAREQEREBERAREQEREBERAREQEREBERAREQEREBERAREQEREBERAREQEREBERAREQEVNx7tOgwqc08EUtVUA2cyEXDSOYJ8SPGwNvGxXkZ2oSHunCq4SeDeGSCfMkC3uWkaVsZwruhfUVBou16mdR8aazai72+jtdqe5wNm22uGnbcjrzVqyzmBmZ6aOojBaHg3ady1zSWuaT42IO/iLKLadq8zCYtEpRERUSIiICIiAiIgIiICIiAiIgIiICIiAiIgIiICIiAiIgIiICIiAiIgL45fVSe0zGJaVtLT0z5GT1E7GgxnS4MaRrP+dvPbn0Vq13ThEziFZ7KMUpsusrfTJGRVLJDxDIbOLW7EC+5+M13AubkeS0KPOVFLCJhVRcMhxBLgCdIu4aT3rgDla6zQvwHK5aybXW1Ebi58gDnAu1Xs67xG4Dlbvee912uxnL+YjIDD6PLK0tEr49Ia4iwcNDixpBsb7ctyuq9IvO7Es4nEYd37TZjbnfsPCW63am+lvjbE1l9i5nnv1uPonktAybl34K0cVPqDnNBLnDkXOcXOtfwubDyAVT7PNeBV09A+ofLEyGJ9OCGhjmGznvZbzkA5nx6LRllqzj2x0tWPIiIsFxERAREQEREBERAREQEREBERAREQEREBERAREQEREBERAREQEREBZb20001G6nq4b2jE0TnD5nFbpB8rguF/A26rUl58Qom4lFJE++mRrmOtzs5pBtfx3V9O+y2UWjMYYDlHDqigpZqyOkp5GN+TLUfGBoaSHNihG5eSRubfJsOams3ZfmxWkM7IqKoDDq9Io/i3BgBLhLHuHCxB2N226XUhlOvqI2fsfU+Co1TB0jgPioQQ4GHSBrc/U6xJtzPKwVlyLl5uU31NE52tryJo7j5UTmCM67bXBYWnrsfGw7L6kxMz94ZRXjCjdjlNLila2VxJipoXRg/be4tZf+N58gAtwWT5JxuLs8mr6OreGRxv4sRO5c0gAAAbucWGI2H9rovJjvbpJIS2iga1vg+XvOPmGNIA9pKz1NO2pfiOE1tFY5bGoCtzN6JiMFJpGmWKR5d4hwN2DpYtjl9wWKS9rGJym/pOnybHGB+LCfxUrhOOVWKU1ViMrxJPTPotBLQ0aWSS6mkMA2InN7dU/DTXmx/0iem6os6yt2zU+LuEdU30eQ2AcTqiJ83bFvt281oM1Q2naXvcGsAJLiQGgAXuSdrLntS1ZxMNImJ6diKOwHHosxxGWDUY9T2tcRpD9JsXNvvpvcXNuRUiqzGOJSIuud5iaS1pcQNmggE+Vzt71UqrtIjoXuZJTzNe02cDp2/FQLii8WFYg7Ema3QviBsWh5bcgjnZpNvau+sqPRY3vALi1rnWHM2aTYeuyDuRU3JmcpswTPjlYy2kvBYCLWcBY3JuO9z8l4sx5zrMCmMREHIOBDXG4N7c3bHYoL+i+NNwF9QEREBERARF8c4MFybDqdkH1ERAREQEREBERAREQEREBERBlOd8VOT8YbWywOfGafhxaHBoc/fUHk3tYOPh9HzUrkbOrM51r3tidE9tOGuaXB7SBNdpaQAb/GOvcdFc8YwSDH4+FUxtkZcGx8CPEEbg+YPis+ylhcWX8fqYKdumL0YEN1F1ieA47uJPMk7nxXTFq2pPHMQzmJiUd26YDodDVtHP4qT1i7oyfZrHsCpuU8KjzWHUjnCOps51NIeTiBd0MlubTbU08wdXO9lvOccCGY6KaD5zmks8nt7zP8wHsJX5mp6h9BI17CWSMcHNPi1zTce0ELo0LbqY8wpeMTlzxLDZcHldFOwskYbOafzHgQfAjYrV+zrBvTcCq22uZjUW/hia1v8AmaV11c0Xa3wLtZAIxGJ5z8viyEgU0NzZ1yC65va42ve8XheIYbHO2kgdikTzJwmvbMG2eX6d4w6wGrn3eqm9pvXHlERiWbg3Wk4TQ1cOGtkrXudAC1tFSu/5s0hAiMg5mJp7wYeYBPK1+puS4srVRmNsQpIHkTMjIEsLh4zRfOa3nsQDbewFj0dq2dWZlmiZTPvTxNDg4XF5HgG/kWtsPIlyta2+YivXyiIx22zAsKGCU8ULdxGwNJ+k75zj5lxJ9q96zrDs+VtRRMk9GEQZGONVVTjHDcbamMb8ZJq2Nhbc2Cl8lUtZWE1VbPIQ8Whh0iJrWGx1vjbfvm2wJJaDubnbgtSYzMy3ifhblkGfv3+b1M/lNWvrIM//AL/N6mfymrJZrkPyR6h+S82JYtFhDQ6Z2lp8dLne/SDZemH5I9Q/JdGKt1QSg7jhv/0FBG4FjlHiEjmUoGq2t2mMsvYgXJsLm7lRu0n99/uo/wA3ru7Lv3l//RP8yNdPaT++/wB1H+b0F6xDOFLhB0SS98Wu1oLyNvGw2PkvbheNQ400ugkD7cxyI9bTuEZg0PB4XCZwyN22535knnfz5rLcLkdlzEQ1hNmymI/2mF+nf2EH1hBrNbXx4cwvle1jR4k29g6nyUUc50zNJc57WO+S90T2sd6nFtlRs5Yg7FK8RG5ZG9jGsva5Jbq57XJNr9AFb8chnxmnfD6Ha4Gk8SOzSDdp26WQTdTisVJHxXP+L27zQXix8e6Dt5rwUGb6XE5RFFIXPN7d1wGwJO5A8Ao7I2E1ODNkjqGgRmzmd4OsTfULDwOx9/VUfLdD6fW8JriwO4rSRzDNLtQb0Jbtfwug0iPOdJLLwhMNW4vY6SR4B1rHkqTnLOJxh3Ciu2AEEkggyEHmQeTfEDx5q102QoKCeKWEubwySWk6g7ukAgncEEg9NlTe0H9/P2Yv6oL+7OFI3nOB62uH/audLmulrXhkcwc9xsAA4n8lJVFO2qa5jwHNcCCDyIKyejecl4jZ3yGuLXHrE+1ne6x9bbINMxHH4MJcGzSBhIuLg7jyIFl6aOsZXsD4zdp5GxF/eFD4zTtxuoghIDmx/HyeIsAWxt/icSfUwqfQEREBERAREQEREBERAWHZCx0V+PySuP8AxzUNbfpzYP8ADGAtkxup9Dppn/Qild/hjcf6L8u4ViDsJmimZ8qJzHjzLSDb22t7V1+npurZlqTiYfq9Yfi+VaOqxirp6iY0/E0SU79tPEkAc5rgdrEudYXHLYrY3YvFFT+kOeGw6BJrOw0kAg+4hY5nWJ/aXM2bDqOdwY0xulcGsZIAbt06iNwS4c77jYWVdDMTPj903SXZ9hgdTNjZG2ombK+rjDiY4o9JMERmIudbjDIWtAdp3J5XU9U41XQvLWfsmeVp1GBkjmzXBv3dR3dfqAs7yHicmT8QEVVI6nj1fHtI5lsb+G12kE21Sg7bG9+i12Hs4w1u4pIzd3EBN7gk32N7hvlyWmritvcivMcKtlWipMfqXVULJKXEInSGal4pbxHWJ71xqDC4i9hbqOtYw3GqfAcTbJVUrYHkSNqYjHqbFIAHMlp+dg/bYcrkg2IWl5zyrQVoFTWEQujFuMHmPmLNDi2xduRbx8PGyw3HcDNKwVEZkfTSPLI5Ze6+VzW954ZzDLg2vv8AiraWL5/pW2YaVlfHm9puIuNQCIKdokgp+bS7UG8SX6ThcWHIavI6tUWAdjNQYcTaPpxStPsDX/8AYt/WHqK7bYjppScxl1zztpmlz3BrQLkk2AHmSsbzdXsxSrlkiN2HSAetmNbf1XBW0FcdA6Bc66vwZ5o+GCZgDYXaWu1A25WsoqkzY3EBWTSP0RaWxwtceZ0yHZvi83HLwt0V10joE0joEGVdnVfHh9SeK8MDoy0Emw1a2G1/YV97Sjat/uo/zetU0joFwlp2T/La13rAP5oI2XNFLSxCR08enSCAHAuO3INBvfyVHyxgsuYaz0l7C2LiGW55E6tTWt672ueWy0VmFwxm4ijB6hjR/RelBmefsAkopzUxgmNxa4kC+h4AG/kbA363VkwrtDpauMGV/Dkt3m2cbn+yWg3H4q0c10R0McR1NjYHdQ0A+8BB4IcZs100/wATT7Bgk7r3c7ucOYvsA3ntfxsM1yniMdFXNkkcGsJk7x5DU11r9NyFsB3XzQOgQGPEoBaQQQCCNwQeRB6LL+0mkdT1YkI7jmM0nwu24Iv15H2rUVxlibMLOAI6EXHuKCKwrNMGMlrYSXOIu4Bp+L2v3ydhvt43J223Vf7TMF48baho3Z3X/ZJ2PscbfxK6Q07aYWY1rR0aAB+ChsxziuLKRp70xHEt82Fpu8npqtpH2vJB05GoHU1M2SQkyShpueYY1obG31Bov/EVY18aAwWGwC+3QEREBERAREQEREBERBE5tF6Cq/8Arz/yXL8ur9X4lTemwyR/TY9v+JpH9V+UNOnY8xzXf6TqWGr4aTletdnqKhw1xdwoeJJU221RxuHCbfp3w3y2PgtcxLE6fKdPrkLYoYwGtAHsaxjRzPQBZP2EMBqqg+IiaB6jIL/kFc8ei/buNUtO/vRU8L6lzfAvL9DLjyIB9vms9WI37fEc/Vas8ZUPtErjXTwVzaKopwC1pfM3QJLd5hsx+sOsHeIJAFjstXy5jNPM1kENUyokazUS1xk2vzcdTtPPYOddd2a8AbmWklgdYFze4T8143Y72OAv5XWWdm2boMjx1UVaNEoe0gNbxHv7pBbdu1mlt9yB3yo/Upx3HhP5ZaxmPBm5hpZYH8pGkA9Hc2u9jgD7FlsVM7OeDPpnNIrMOdbR9IMDmgW6loe37TB1Xrqu2uXEH8Ogoi9x5a7vcf7uP9Sj8Py7jlZVSVcTGUkswAeSWsaRtzjPEN+6DuL3v1KtSlqR7uPMImYnpA9kYvisH2Zv5L//ACv0OszyL2YVGXK0VNRLC4aZNo9V9T/G2kADc8lpiz9RaLWzC2nGI5eevoGYnGY5W6mOtcXI5EEbgg8wFEfAWi+pP3j/ANSmK6tbh0b5HmzWAuPs6ear2FVNZmRnGbMynjcTw2iMSuIDiLvc49QeS513p+AtF9SfvH/qT4C0X1J+8f8AqXnwyvrIq0QVRYWcN7muY3SH2LBc3OxF9xtz8dlZ0EB8BaL6k/eP/UnwFovqT94/9Sn0QQHwFovqT94/9SfAWi+pP3j/ANSn0QQHwFovqT94/wDUnwFovqT94/8AUp9EEB8BaL6k/eP/AFJ8BaL6k/eP/Up9EEB8BaL6k/eP/UnwFoj/AMk/eP8A1KfRBWc54XU4hHEykuNLiSQ/QRZulu97/OPuXLKGVTgQdJM7XPJzNy7SOdrncknmfIdN7IiCDkyTRykuMW5JJ77+ZNz87zXD4C0X1J+8f+pT6IIakyfS0T2vZFZ7Tdp1vNj6i6ymURAREQEREBERAREQF+Zc94R+xMQqI7WbrL2fZk74t6tVvYv00su7bcrmriZWRi7oholt9WTdrv4XE+x/kun019t8fLPUjMIDsKdatmHhwD+EsdvzKm588wYLiNdUOBllvFSwRM3c7hi8hv4N4hAvuSRsDZUXJ+ZPgnDUyx71MoZDCOenm58hH9nuWHiT5FT9JSN7OYmSPZxsXqB8TGRr4AebBxHjISbdSbgbBxPRekTeZnzwpE8PZmTE6mrDTisr2cS3Cw6lOmV4PyeM7cgE7b3J8ADspLL3Zg/E2h1a1tNAbEUkHdJHhx5t3uPkSfW3krBkbI37GJqqw8Wvl3e93e4dx8lh622JHqG3O5Lnvq44r9/x/va8VzzLxYXg0GCM0U8TI29Gi1/MnmT5le1EXNM5aCIiCLzRQOxOkmjZ8pzdh1IIdb26be1ZzljOUmXPi3tL4bm7eTmG++m/nzafHotTrKxtC3U82bqY2/m97WD2XcFDZhyZBj13W4c302jn9sfO/PzQSGF4pBjjRLCWuIuOXeZe1wQdxew9dl4MdzY3CpGwRsMtQ8gBgOkDVy1O8OtunRUXAWTZYxFkTuZc2N4HyXNfyI8tw4er1rjSvM2LHW9zHGeQaha4N3NbbUCOg3CC5Ypmeoy6WGqgY6J5tqicSWnnYh4Fza/S9ipmXHoYaf0gv+KsCCOZvsAB9K+1uq8eJZWGLs0TVEzmXBt8WNxexuIwfEqIzBlIwUHBpi+TRJxNJILiLG7RYD6WqyD2YVmGqzC10lPBEyIEgGV7ruI6Brdv/eaio8+Vc0roW0jDK0uBaHm/dO9uvsXryDjEUFLwpHtjfG5+oPIYbFxdfvW629igcLidj+KmaAHhNl1l/hpaLc+rrcvNBZ8ezTUYHFHI6naQ8Mvd5Ba8s1Fpbp8LEXv4eCkMu40/HKXjaGh51gNuQ27SQLusSL252Kie039zb/1Wf6Hr0dnn7iz7Un+soPDS57lmrG0z4GMPE0O75cRa/LYDwUtmjHpsAZxGQtfHsC4vIIJNt26eXLe/iqRH/wDNf/od/VXHtB/cJPXF/Magi4+0fTTcR8beM57msjaTazWtJc4ne13W8/epLAs5trqaSeoaI2xu0kg6g42BAaOd+8BZeHswpminkfpGsyFpd46QxpA9V3H3rxdpVMKGOJsTQ1jpJHuDdgX6WgG3W2pBNYVmOpzEHOpoI2RA2DpXm7j5NYPMePvSlznwaj0esj4MlwA4O1Ruvy3IBAPh+Nl6MitDaCG3R5Pr4jrqo9qIAqY+vC39Wt1v6oLjjeZP2fNHTxND55eWp2hjRvu4gE76TsOnqv01OM1WHSRNlhiLJJGM4jHuIbqNrFrm3v03soLHcryZgjhmieDUNhi4jC6xN23DgfA31c7Xtz2UbhuaarL8rYqwOdHdt2yC7gLizmOPOxF+ZG3gg1FERAREQEREBERAREQFwmhbUNLXgOa4EOBFwQRYgjoQVzRBlTOzWPJlTNWuBlpoGGWCIAufxN7Ndsbhu1neYJ+Sb93Zjl+TGpX4pW96WQngg8gPkl4HgABob5AnxBWnoBZbTrWmMT39FNkCIixXEREBERBFZnwt+M0z4oyA5xj3OwAErXE7eQK8lK/EMPYGOjhqCBYPEhjJ+2Cw3PqKsCIKxheV5JKo1dY5hl+Yxly1m1hueZA/E39XlzVkQ4rJxqd4ZKbFwNwHEcnBw3Dth/sriiCsUAxR7QyT0dngZTd7vWGAhpd67DyXPMdNNhVE4UheZNQL3DvSOBJ1u2+cTblyHK1grIqf2jYvNhkcbYSWB5cHPbsRYCzQfC9yevd9aCtYbm+KiaG1FGyWQfKkcQXuPV2tpN/b7lasFz9S1ZbHpMJOwDgAy58Lt2HtATBsQw2vjbtCH2GoShuu/jdz93HzuVEZzwSjLB6LoFQ5zWsjiIOu5sbsBsNt77ILXmjAvhDTmMO0uBDmk8tQvz8iCR7VXcv4FiWFtMQkijiuTq/4hbfmWC3P17K5UETqeJjXm7msaHHqQ0An3hd6DO2ZHqqWr40PD0tk1MMjyS4X+dYE3O9/WrFmfCqnHYREzgtB0l5LnHvA3s2zOVwNzv5BWJEFZyfgVRl1pjkMTo3OLrtc7UDpA5FliO6PEKXxvBmY7EYpOR3BHNrhyI9/4le9EFUwLDKzLDTE1sc8VyWHXw3NvzuHAix58+q6Rk6XG6n0iuLABbTEwlws3k1ziBtzJtzueSuKIK1iOGVbK3j03D0cNjHNe4gPs5xtsDa1xY/7rhiOCTZnki9IjZFFE7UQH8R7ztsCGgNbt61aEQEREBERAREQEREBERAREQEREBERAREQEREBERAREQF1VNKytaWSNDmnmHC4PsK7UQVyXs/opDfhEeQe4D3XUjheXafBt4YmtP0vlO/xOuVJIgIiICIiAiIgIiICIiAiIgIiICIiAiIgIiICIiAiIgIiICIiAiIgIiICIiAiIgIiICIiAiIgIiICIiAiIgIiICIiAiIg/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s-ES">
              <a:latin typeface="Calibri" pitchFamily="34" charset="0"/>
            </a:endParaRPr>
          </a:p>
        </p:txBody>
      </p:sp>
      <p:pic>
        <p:nvPicPr>
          <p:cNvPr id="6149" name="Picture 5"/>
          <p:cNvPicPr>
            <a:picLocks noChangeAspect="1" noChangeArrowheads="1"/>
          </p:cNvPicPr>
          <p:nvPr/>
        </p:nvPicPr>
        <p:blipFill>
          <a:blip r:embed="rId9"/>
          <a:srcRect/>
          <a:stretch>
            <a:fillRect/>
          </a:stretch>
        </p:blipFill>
        <p:spPr bwMode="auto">
          <a:xfrm>
            <a:off x="5516563" y="3521075"/>
            <a:ext cx="1739900" cy="1044575"/>
          </a:xfrm>
          <a:prstGeom prst="rect">
            <a:avLst/>
          </a:prstGeom>
          <a:noFill/>
          <a:ln w="9525">
            <a:noFill/>
            <a:miter lim="800000"/>
            <a:headEnd/>
            <a:tailEnd/>
          </a:ln>
        </p:spPr>
      </p:pic>
      <p:pic>
        <p:nvPicPr>
          <p:cNvPr id="6150" name="Picture 6"/>
          <p:cNvPicPr>
            <a:picLocks noChangeAspect="1" noChangeArrowheads="1"/>
          </p:cNvPicPr>
          <p:nvPr/>
        </p:nvPicPr>
        <p:blipFill>
          <a:blip r:embed="rId10"/>
          <a:srcRect/>
          <a:stretch>
            <a:fillRect/>
          </a:stretch>
        </p:blipFill>
        <p:spPr bwMode="auto">
          <a:xfrm>
            <a:off x="7143750" y="3594100"/>
            <a:ext cx="1046163" cy="698500"/>
          </a:xfrm>
          <a:prstGeom prst="rect">
            <a:avLst/>
          </a:prstGeom>
          <a:noFill/>
          <a:ln w="9525">
            <a:noFill/>
            <a:miter lim="800000"/>
            <a:headEnd/>
            <a:tailEnd/>
          </a:ln>
        </p:spPr>
      </p:pic>
      <p:pic>
        <p:nvPicPr>
          <p:cNvPr id="6152" name="Picture 8"/>
          <p:cNvPicPr>
            <a:picLocks noChangeAspect="1" noChangeArrowheads="1"/>
          </p:cNvPicPr>
          <p:nvPr/>
        </p:nvPicPr>
        <p:blipFill>
          <a:blip r:embed="rId11"/>
          <a:srcRect/>
          <a:stretch>
            <a:fillRect/>
          </a:stretch>
        </p:blipFill>
        <p:spPr bwMode="auto">
          <a:xfrm>
            <a:off x="5516563" y="4497388"/>
            <a:ext cx="1531937" cy="500062"/>
          </a:xfrm>
          <a:prstGeom prst="rect">
            <a:avLst/>
          </a:prstGeom>
          <a:noFill/>
          <a:ln w="9525">
            <a:noFill/>
            <a:miter lim="800000"/>
            <a:headEnd/>
            <a:tailEnd/>
          </a:ln>
        </p:spPr>
      </p:pic>
      <p:pic>
        <p:nvPicPr>
          <p:cNvPr id="25615" name="Picture 6"/>
          <p:cNvPicPr>
            <a:picLocks noChangeAspect="1" noChangeArrowheads="1"/>
          </p:cNvPicPr>
          <p:nvPr/>
        </p:nvPicPr>
        <p:blipFill>
          <a:blip r:embed="rId12"/>
          <a:srcRect/>
          <a:stretch>
            <a:fillRect/>
          </a:stretch>
        </p:blipFill>
        <p:spPr bwMode="auto">
          <a:xfrm>
            <a:off x="7799388" y="30163"/>
            <a:ext cx="1285875" cy="723900"/>
          </a:xfrm>
          <a:prstGeom prst="rect">
            <a:avLst/>
          </a:prstGeom>
          <a:noFill/>
          <a:ln w="9525">
            <a:noFill/>
            <a:miter lim="800000"/>
            <a:headEnd/>
            <a:tailEnd/>
          </a:ln>
        </p:spPr>
      </p:pic>
      <p:sp>
        <p:nvSpPr>
          <p:cNvPr id="25616" name="16 CuadroTexto"/>
          <p:cNvSpPr txBox="1">
            <a:spLocks noChangeArrowheads="1"/>
          </p:cNvSpPr>
          <p:nvPr/>
        </p:nvSpPr>
        <p:spPr bwMode="auto">
          <a:xfrm>
            <a:off x="2843213" y="384175"/>
            <a:ext cx="2025650" cy="369888"/>
          </a:xfrm>
          <a:prstGeom prst="rect">
            <a:avLst/>
          </a:prstGeom>
          <a:noFill/>
          <a:ln w="9525">
            <a:noFill/>
            <a:miter lim="800000"/>
            <a:headEnd/>
            <a:tailEnd/>
          </a:ln>
        </p:spPr>
        <p:txBody>
          <a:bodyPr wrap="none">
            <a:spAutoFit/>
          </a:bodyPr>
          <a:lstStyle/>
          <a:p>
            <a:r>
              <a:rPr lang="es-ES_tradnl">
                <a:latin typeface="Calibri" pitchFamily="34" charset="0"/>
              </a:rPr>
              <a:t>Cdor. Osvaldo Lujan</a:t>
            </a:r>
            <a:endParaRPr lang="es-ES">
              <a:latin typeface="Calibri" pitchFamily="34" charset="0"/>
            </a:endParaRPr>
          </a:p>
        </p:txBody>
      </p:sp>
      <p:cxnSp>
        <p:nvCxnSpPr>
          <p:cNvPr id="18" name="17 Conector recto"/>
          <p:cNvCxnSpPr/>
          <p:nvPr/>
        </p:nvCxnSpPr>
        <p:spPr>
          <a:xfrm>
            <a:off x="0" y="836613"/>
            <a:ext cx="9085263" cy="0"/>
          </a:xfrm>
          <a:prstGeom prst="line">
            <a:avLst/>
          </a:prstGeom>
          <a:ln>
            <a:solidFill>
              <a:schemeClr val="tx2">
                <a:lumMod val="60000"/>
                <a:lumOff val="40000"/>
              </a:schemeClr>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14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14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14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15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15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61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10 Título"/>
          <p:cNvSpPr>
            <a:spLocks noGrp="1"/>
          </p:cNvSpPr>
          <p:nvPr>
            <p:ph type="title"/>
          </p:nvPr>
        </p:nvSpPr>
        <p:spPr/>
        <p:txBody>
          <a:bodyPr/>
          <a:lstStyle/>
          <a:p>
            <a:endParaRPr lang="es-ES" smtClean="0"/>
          </a:p>
        </p:txBody>
      </p:sp>
      <p:sp>
        <p:nvSpPr>
          <p:cNvPr id="12" name="11 Marcador de contenido"/>
          <p:cNvSpPr>
            <a:spLocks noGrp="1"/>
          </p:cNvSpPr>
          <p:nvPr>
            <p:ph idx="1"/>
          </p:nvPr>
        </p:nvSpPr>
        <p:spPr>
          <a:xfrm>
            <a:off x="457200" y="1600200"/>
            <a:ext cx="8229600" cy="4276725"/>
          </a:xfrm>
        </p:spPr>
        <p:txBody>
          <a:bodyPr rtlCol="0">
            <a:normAutofit/>
          </a:bodyPr>
          <a:lstStyle/>
          <a:p>
            <a:pPr marL="0" indent="0" fontAlgn="auto">
              <a:spcAft>
                <a:spcPts val="0"/>
              </a:spcAft>
              <a:buFont typeface="Arial" pitchFamily="34" charset="0"/>
              <a:buNone/>
              <a:defRPr/>
            </a:pPr>
            <a:r>
              <a:rPr lang="es-AR" sz="2800" b="1" i="1" u="sng" dirty="0" smtClean="0"/>
              <a:t>PRINCIPALES PROPUESTAS DE CÓMO ENFRENTAR LAS MODIFICACIONES LEGALES</a:t>
            </a:r>
          </a:p>
          <a:p>
            <a:pPr fontAlgn="auto">
              <a:spcAft>
                <a:spcPts val="0"/>
              </a:spcAft>
              <a:buFont typeface="Arial" pitchFamily="34" charset="0"/>
              <a:buChar char="•"/>
              <a:defRPr/>
            </a:pPr>
            <a:endParaRPr lang="es-AR" sz="2800" dirty="0" smtClean="0"/>
          </a:p>
          <a:p>
            <a:pPr fontAlgn="auto">
              <a:spcAft>
                <a:spcPts val="0"/>
              </a:spcAft>
              <a:buFont typeface="Arial" pitchFamily="34" charset="0"/>
              <a:buChar char="•"/>
              <a:defRPr/>
            </a:pPr>
            <a:r>
              <a:rPr lang="es-AR" sz="2400" dirty="0" smtClean="0"/>
              <a:t>FONDO DE COMPENSACION,SEGURO DE ENFERMEDADES CATASTROFICAS,NORMATIZACION DE MANEJO DE ENFERMEDADES (Federico Tobar y Esteban Lifstchitz)</a:t>
            </a:r>
          </a:p>
          <a:p>
            <a:pPr fontAlgn="auto">
              <a:spcAft>
                <a:spcPts val="0"/>
              </a:spcAft>
              <a:buFont typeface="Arial" pitchFamily="34" charset="0"/>
              <a:buChar char="•"/>
              <a:defRPr/>
            </a:pPr>
            <a:r>
              <a:rPr lang="es-AR" sz="2400" dirty="0" smtClean="0"/>
              <a:t>PROYECTO FONDO PRIVADO OBLIGATORIO (Cempra)</a:t>
            </a:r>
          </a:p>
          <a:p>
            <a:pPr fontAlgn="auto">
              <a:spcAft>
                <a:spcPts val="0"/>
              </a:spcAft>
              <a:buFont typeface="Arial" pitchFamily="34" charset="0"/>
              <a:buChar char="•"/>
              <a:defRPr/>
            </a:pPr>
            <a:endParaRPr lang="es-AR" dirty="0" smtClean="0"/>
          </a:p>
          <a:p>
            <a:pPr fontAlgn="auto">
              <a:spcAft>
                <a:spcPts val="0"/>
              </a:spcAft>
              <a:buFont typeface="Arial" pitchFamily="34" charset="0"/>
              <a:buChar char="•"/>
              <a:defRPr/>
            </a:pPr>
            <a:endParaRPr lang="es-AR" dirty="0"/>
          </a:p>
        </p:txBody>
      </p:sp>
      <p:sp>
        <p:nvSpPr>
          <p:cNvPr id="10242" name="5 Marcador de número de diapositiva"/>
          <p:cNvSpPr>
            <a:spLocks noGrp="1"/>
          </p:cNvSpPr>
          <p:nvPr>
            <p:ph type="sldNum" sz="quarter" idx="12"/>
          </p:nvPr>
        </p:nvSpPr>
        <p:spPr/>
        <p:txBody>
          <a:bodyPr/>
          <a:lstStyle/>
          <a:p>
            <a:pPr>
              <a:defRPr/>
            </a:pPr>
            <a:fld id="{C0B348B8-FD6E-4416-A3F2-5D1918C7656F}" type="slidenum">
              <a:rPr lang="es-ES"/>
              <a:pPr>
                <a:defRPr/>
              </a:pPr>
              <a:t>14</a:t>
            </a:fld>
            <a:endParaRPr lang="es-ES" dirty="0"/>
          </a:p>
        </p:txBody>
      </p:sp>
      <p:pic>
        <p:nvPicPr>
          <p:cNvPr id="26628" name="Picture 7" descr="plantilla"/>
          <p:cNvPicPr>
            <a:picLocks noChangeAspect="1" noChangeArrowheads="1"/>
          </p:cNvPicPr>
          <p:nvPr/>
        </p:nvPicPr>
        <p:blipFill>
          <a:blip r:embed="rId2">
            <a:clrChange>
              <a:clrFrom>
                <a:srgbClr val="BABFC3"/>
              </a:clrFrom>
              <a:clrTo>
                <a:srgbClr val="BABFC3">
                  <a:alpha val="0"/>
                </a:srgbClr>
              </a:clrTo>
            </a:clrChange>
          </a:blip>
          <a:srcRect/>
          <a:stretch>
            <a:fillRect/>
          </a:stretch>
        </p:blipFill>
        <p:spPr bwMode="auto">
          <a:xfrm>
            <a:off x="0" y="4797425"/>
            <a:ext cx="9144000" cy="2060575"/>
          </a:xfrm>
          <a:prstGeom prst="rect">
            <a:avLst/>
          </a:prstGeom>
          <a:noFill/>
          <a:ln w="9525">
            <a:noFill/>
            <a:miter lim="800000"/>
            <a:headEnd/>
            <a:tailEnd/>
          </a:ln>
        </p:spPr>
      </p:pic>
      <p:pic>
        <p:nvPicPr>
          <p:cNvPr id="26629" name="Picture 5" descr="logoconsejo"/>
          <p:cNvPicPr>
            <a:picLocks noChangeAspect="1" noChangeArrowheads="1"/>
          </p:cNvPicPr>
          <p:nvPr/>
        </p:nvPicPr>
        <p:blipFill>
          <a:blip r:embed="rId3"/>
          <a:srcRect/>
          <a:stretch>
            <a:fillRect/>
          </a:stretch>
        </p:blipFill>
        <p:spPr bwMode="auto">
          <a:xfrm>
            <a:off x="7956550" y="5734050"/>
            <a:ext cx="971550" cy="933450"/>
          </a:xfrm>
          <a:prstGeom prst="rect">
            <a:avLst/>
          </a:prstGeom>
          <a:noFill/>
          <a:ln w="9525">
            <a:noFill/>
            <a:miter lim="800000"/>
            <a:headEnd/>
            <a:tailEnd/>
          </a:ln>
        </p:spPr>
      </p:pic>
      <p:sp>
        <p:nvSpPr>
          <p:cNvPr id="26630" name="Text Box 12"/>
          <p:cNvSpPr txBox="1">
            <a:spLocks noChangeArrowheads="1"/>
          </p:cNvSpPr>
          <p:nvPr/>
        </p:nvSpPr>
        <p:spPr bwMode="auto">
          <a:xfrm>
            <a:off x="2093913" y="6461125"/>
            <a:ext cx="5267325" cy="396875"/>
          </a:xfrm>
          <a:prstGeom prst="rect">
            <a:avLst/>
          </a:prstGeom>
          <a:noFill/>
          <a:ln w="9525" algn="ctr">
            <a:noFill/>
            <a:miter lim="800000"/>
            <a:headEnd/>
            <a:tailEnd/>
          </a:ln>
        </p:spPr>
        <p:txBody>
          <a:bodyPr wrap="none">
            <a:spAutoFit/>
          </a:bodyPr>
          <a:lstStyle/>
          <a:p>
            <a:pPr>
              <a:buFontTx/>
              <a:buChar char="-"/>
            </a:pPr>
            <a:r>
              <a:rPr lang="es-ES">
                <a:latin typeface="Calibri" pitchFamily="34" charset="0"/>
              </a:rPr>
              <a:t> </a:t>
            </a:r>
            <a:r>
              <a:rPr lang="es-ES" b="1">
                <a:latin typeface="Calibri" pitchFamily="34" charset="0"/>
              </a:rPr>
              <a:t>8º Jornada de Administración de Salud</a:t>
            </a:r>
            <a:r>
              <a:rPr lang="es-ES">
                <a:latin typeface="Calibri" pitchFamily="34" charset="0"/>
              </a:rPr>
              <a:t> </a:t>
            </a:r>
            <a:r>
              <a:rPr lang="es-ES" b="1">
                <a:latin typeface="Calibri" pitchFamily="34" charset="0"/>
              </a:rPr>
              <a:t>-</a:t>
            </a:r>
            <a:r>
              <a:rPr lang="es-ES">
                <a:latin typeface="Calibri" pitchFamily="34" charset="0"/>
              </a:rPr>
              <a:t> </a:t>
            </a:r>
          </a:p>
        </p:txBody>
      </p:sp>
      <p:pic>
        <p:nvPicPr>
          <p:cNvPr id="26631" name="Picture 6"/>
          <p:cNvPicPr>
            <a:picLocks noChangeAspect="1" noChangeArrowheads="1"/>
          </p:cNvPicPr>
          <p:nvPr/>
        </p:nvPicPr>
        <p:blipFill>
          <a:blip r:embed="rId4"/>
          <a:srcRect/>
          <a:stretch>
            <a:fillRect/>
          </a:stretch>
        </p:blipFill>
        <p:spPr bwMode="auto">
          <a:xfrm>
            <a:off x="7799388" y="30163"/>
            <a:ext cx="1285875" cy="723900"/>
          </a:xfrm>
          <a:prstGeom prst="rect">
            <a:avLst/>
          </a:prstGeom>
          <a:noFill/>
          <a:ln w="9525">
            <a:noFill/>
            <a:miter lim="800000"/>
            <a:headEnd/>
            <a:tailEnd/>
          </a:ln>
        </p:spPr>
      </p:pic>
      <p:sp>
        <p:nvSpPr>
          <p:cNvPr id="26632" name="7 CuadroTexto"/>
          <p:cNvSpPr txBox="1">
            <a:spLocks noChangeArrowheads="1"/>
          </p:cNvSpPr>
          <p:nvPr/>
        </p:nvSpPr>
        <p:spPr bwMode="auto">
          <a:xfrm>
            <a:off x="2843213" y="384175"/>
            <a:ext cx="2025650" cy="369888"/>
          </a:xfrm>
          <a:prstGeom prst="rect">
            <a:avLst/>
          </a:prstGeom>
          <a:noFill/>
          <a:ln w="9525">
            <a:noFill/>
            <a:miter lim="800000"/>
            <a:headEnd/>
            <a:tailEnd/>
          </a:ln>
        </p:spPr>
        <p:txBody>
          <a:bodyPr wrap="none">
            <a:spAutoFit/>
          </a:bodyPr>
          <a:lstStyle/>
          <a:p>
            <a:r>
              <a:rPr lang="es-ES_tradnl">
                <a:latin typeface="Calibri" pitchFamily="34" charset="0"/>
              </a:rPr>
              <a:t>Cdor. Osvaldo Lujan</a:t>
            </a:r>
            <a:endParaRPr lang="es-ES">
              <a:latin typeface="Calibri" pitchFamily="34" charset="0"/>
            </a:endParaRPr>
          </a:p>
        </p:txBody>
      </p:sp>
      <p:cxnSp>
        <p:nvCxnSpPr>
          <p:cNvPr id="9" name="8 Conector recto"/>
          <p:cNvCxnSpPr/>
          <p:nvPr/>
        </p:nvCxnSpPr>
        <p:spPr>
          <a:xfrm>
            <a:off x="0" y="836613"/>
            <a:ext cx="9085263" cy="0"/>
          </a:xfrm>
          <a:prstGeom prst="line">
            <a:avLst/>
          </a:prstGeom>
          <a:ln>
            <a:solidFill>
              <a:schemeClr val="tx2">
                <a:lumMod val="60000"/>
                <a:lumOff val="40000"/>
              </a:schemeClr>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2">
                                            <p:txEl>
                                              <p:pRg st="2" end="2"/>
                                            </p:txEl>
                                          </p:spTgt>
                                        </p:tgtEl>
                                        <p:attrNameLst>
                                          <p:attrName>style.visibility</p:attrName>
                                        </p:attrNameLst>
                                      </p:cBhvr>
                                      <p:to>
                                        <p:strVal val="visible"/>
                                      </p:to>
                                    </p:set>
                                    <p:animEffect transition="in" filter="fade">
                                      <p:cBhvr>
                                        <p:cTn id="13" dur="1000"/>
                                        <p:tgtEl>
                                          <p:spTgt spid="12">
                                            <p:txEl>
                                              <p:pRg st="2" end="2"/>
                                            </p:txEl>
                                          </p:spTgt>
                                        </p:tgtEl>
                                      </p:cBhvr>
                                    </p:animEffect>
                                    <p:anim calcmode="lin" valueType="num">
                                      <p:cBhvr>
                                        <p:cTn id="14" dur="1000" fill="hold"/>
                                        <p:tgtEl>
                                          <p:spTgt spid="12">
                                            <p:txEl>
                                              <p:pRg st="2" end="2"/>
                                            </p:txEl>
                                          </p:spTgt>
                                        </p:tgtEl>
                                        <p:attrNameLst>
                                          <p:attrName>ppt_x</p:attrName>
                                        </p:attrNameLst>
                                      </p:cBhvr>
                                      <p:tavLst>
                                        <p:tav tm="0">
                                          <p:val>
                                            <p:strVal val="#ppt_x"/>
                                          </p:val>
                                        </p:tav>
                                        <p:tav tm="100000">
                                          <p:val>
                                            <p:strVal val="#ppt_x"/>
                                          </p:val>
                                        </p:tav>
                                      </p:tavLst>
                                    </p:anim>
                                    <p:anim calcmode="lin" valueType="num">
                                      <p:cBhvr>
                                        <p:cTn id="15" dur="1000" fill="hold"/>
                                        <p:tgtEl>
                                          <p:spTgt spid="1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12">
                                            <p:txEl>
                                              <p:pRg st="3" end="3"/>
                                            </p:txEl>
                                          </p:spTgt>
                                        </p:tgtEl>
                                        <p:attrNameLst>
                                          <p:attrName>style.visibility</p:attrName>
                                        </p:attrNameLst>
                                      </p:cBhvr>
                                      <p:to>
                                        <p:strVal val="visible"/>
                                      </p:to>
                                    </p:set>
                                    <p:animEffect transition="in" filter="fade">
                                      <p:cBhvr>
                                        <p:cTn id="20" dur="1000"/>
                                        <p:tgtEl>
                                          <p:spTgt spid="12">
                                            <p:txEl>
                                              <p:pRg st="3" end="3"/>
                                            </p:txEl>
                                          </p:spTgt>
                                        </p:tgtEl>
                                      </p:cBhvr>
                                    </p:animEffect>
                                    <p:anim calcmode="lin" valueType="num">
                                      <p:cBhvr>
                                        <p:cTn id="21" dur="1000" fill="hold"/>
                                        <p:tgtEl>
                                          <p:spTgt spid="12">
                                            <p:txEl>
                                              <p:pRg st="3" end="3"/>
                                            </p:txEl>
                                          </p:spTgt>
                                        </p:tgtEl>
                                        <p:attrNameLst>
                                          <p:attrName>ppt_x</p:attrName>
                                        </p:attrNameLst>
                                      </p:cBhvr>
                                      <p:tavLst>
                                        <p:tav tm="0">
                                          <p:val>
                                            <p:strVal val="#ppt_x"/>
                                          </p:val>
                                        </p:tav>
                                        <p:tav tm="100000">
                                          <p:val>
                                            <p:strVal val="#ppt_x"/>
                                          </p:val>
                                        </p:tav>
                                      </p:tavLst>
                                    </p:anim>
                                    <p:anim calcmode="lin" valueType="num">
                                      <p:cBhvr>
                                        <p:cTn id="22" dur="1000" fill="hold"/>
                                        <p:tgtEl>
                                          <p:spTgt spid="1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5 Marcador de número de diapositiva"/>
          <p:cNvSpPr>
            <a:spLocks noGrp="1"/>
          </p:cNvSpPr>
          <p:nvPr>
            <p:ph type="sldNum" sz="quarter" idx="12"/>
          </p:nvPr>
        </p:nvSpPr>
        <p:spPr/>
        <p:txBody>
          <a:bodyPr/>
          <a:lstStyle/>
          <a:p>
            <a:pPr>
              <a:defRPr/>
            </a:pPr>
            <a:fld id="{72DBE439-0F0F-44D1-B290-FE7A97585BEF}" type="slidenum">
              <a:rPr lang="es-ES"/>
              <a:pPr>
                <a:defRPr/>
              </a:pPr>
              <a:t>15</a:t>
            </a:fld>
            <a:endParaRPr lang="es-ES" dirty="0"/>
          </a:p>
        </p:txBody>
      </p:sp>
      <p:pic>
        <p:nvPicPr>
          <p:cNvPr id="27650" name="Picture 7" descr="plantilla"/>
          <p:cNvPicPr>
            <a:picLocks noChangeAspect="1" noChangeArrowheads="1"/>
          </p:cNvPicPr>
          <p:nvPr/>
        </p:nvPicPr>
        <p:blipFill>
          <a:blip r:embed="rId2">
            <a:clrChange>
              <a:clrFrom>
                <a:srgbClr val="BABFC3"/>
              </a:clrFrom>
              <a:clrTo>
                <a:srgbClr val="BABFC3">
                  <a:alpha val="0"/>
                </a:srgbClr>
              </a:clrTo>
            </a:clrChange>
          </a:blip>
          <a:srcRect/>
          <a:stretch>
            <a:fillRect/>
          </a:stretch>
        </p:blipFill>
        <p:spPr bwMode="auto">
          <a:xfrm>
            <a:off x="0" y="4797425"/>
            <a:ext cx="9144000" cy="2060575"/>
          </a:xfrm>
          <a:prstGeom prst="rect">
            <a:avLst/>
          </a:prstGeom>
          <a:noFill/>
          <a:ln w="9525">
            <a:noFill/>
            <a:miter lim="800000"/>
            <a:headEnd/>
            <a:tailEnd/>
          </a:ln>
        </p:spPr>
      </p:pic>
      <p:pic>
        <p:nvPicPr>
          <p:cNvPr id="27651" name="Picture 5" descr="logoconsejo"/>
          <p:cNvPicPr>
            <a:picLocks noChangeAspect="1" noChangeArrowheads="1"/>
          </p:cNvPicPr>
          <p:nvPr/>
        </p:nvPicPr>
        <p:blipFill>
          <a:blip r:embed="rId3"/>
          <a:srcRect/>
          <a:stretch>
            <a:fillRect/>
          </a:stretch>
        </p:blipFill>
        <p:spPr bwMode="auto">
          <a:xfrm>
            <a:off x="7956550" y="5734050"/>
            <a:ext cx="971550" cy="933450"/>
          </a:xfrm>
          <a:prstGeom prst="rect">
            <a:avLst/>
          </a:prstGeom>
          <a:noFill/>
          <a:ln w="9525">
            <a:noFill/>
            <a:miter lim="800000"/>
            <a:headEnd/>
            <a:tailEnd/>
          </a:ln>
        </p:spPr>
      </p:pic>
      <p:sp>
        <p:nvSpPr>
          <p:cNvPr id="27652" name="Text Box 12"/>
          <p:cNvSpPr txBox="1">
            <a:spLocks noChangeArrowheads="1"/>
          </p:cNvSpPr>
          <p:nvPr/>
        </p:nvSpPr>
        <p:spPr bwMode="auto">
          <a:xfrm>
            <a:off x="2093913" y="6461125"/>
            <a:ext cx="5267325" cy="396875"/>
          </a:xfrm>
          <a:prstGeom prst="rect">
            <a:avLst/>
          </a:prstGeom>
          <a:noFill/>
          <a:ln w="9525" algn="ctr">
            <a:noFill/>
            <a:miter lim="800000"/>
            <a:headEnd/>
            <a:tailEnd/>
          </a:ln>
        </p:spPr>
        <p:txBody>
          <a:bodyPr wrap="none">
            <a:spAutoFit/>
          </a:bodyPr>
          <a:lstStyle/>
          <a:p>
            <a:pPr>
              <a:buFontTx/>
              <a:buChar char="-"/>
            </a:pPr>
            <a:r>
              <a:rPr lang="es-ES">
                <a:latin typeface="Calibri" pitchFamily="34" charset="0"/>
              </a:rPr>
              <a:t> </a:t>
            </a:r>
            <a:r>
              <a:rPr lang="es-ES" b="1">
                <a:latin typeface="Calibri" pitchFamily="34" charset="0"/>
              </a:rPr>
              <a:t>8º Jornada de Administración de Salud</a:t>
            </a:r>
            <a:r>
              <a:rPr lang="es-ES">
                <a:latin typeface="Calibri" pitchFamily="34" charset="0"/>
              </a:rPr>
              <a:t> </a:t>
            </a:r>
            <a:r>
              <a:rPr lang="es-ES" b="1">
                <a:latin typeface="Calibri" pitchFamily="34" charset="0"/>
              </a:rPr>
              <a:t>-</a:t>
            </a:r>
            <a:r>
              <a:rPr lang="es-ES">
                <a:latin typeface="Calibri" pitchFamily="34" charset="0"/>
              </a:rPr>
              <a:t> </a:t>
            </a:r>
          </a:p>
        </p:txBody>
      </p:sp>
      <p:sp>
        <p:nvSpPr>
          <p:cNvPr id="2" name="1 Rectángulo"/>
          <p:cNvSpPr>
            <a:spLocks noChangeArrowheads="1"/>
          </p:cNvSpPr>
          <p:nvPr/>
        </p:nvSpPr>
        <p:spPr bwMode="auto">
          <a:xfrm>
            <a:off x="0" y="1268413"/>
            <a:ext cx="9085263" cy="3970337"/>
          </a:xfrm>
          <a:prstGeom prst="rect">
            <a:avLst/>
          </a:prstGeom>
          <a:noFill/>
          <a:ln w="9525">
            <a:noFill/>
            <a:miter lim="800000"/>
            <a:headEnd/>
            <a:tailEnd/>
          </a:ln>
        </p:spPr>
        <p:txBody>
          <a:bodyPr>
            <a:spAutoFit/>
          </a:bodyPr>
          <a:lstStyle/>
          <a:p>
            <a:pPr algn="just"/>
            <a:r>
              <a:rPr lang="es-ES" b="1">
                <a:latin typeface="Calibri" pitchFamily="34" charset="0"/>
              </a:rPr>
              <a:t>El Fondo de Compensación </a:t>
            </a:r>
            <a:r>
              <a:rPr lang="es-ES">
                <a:latin typeface="Calibri" pitchFamily="34" charset="0"/>
              </a:rPr>
              <a:t>constituye un modelo de compensación de riesgo y plantea  “diluir” el impacto entre los diferentes actores, lo que permitirá no sólo adecuar la prima recibida al costo esperado para tratar a los pacientes sino también, garantizar la libre circulación de pacientes por las empresas de medicina prepaga sin que ello signifique un problema adicional para quien reciba pacientes con mayor riesgo.</a:t>
            </a:r>
          </a:p>
          <a:p>
            <a:pPr algn="just"/>
            <a:r>
              <a:rPr lang="es-ES">
                <a:latin typeface="Calibri" pitchFamily="34" charset="0"/>
              </a:rPr>
              <a:t>Operativamente, el Fondo se financia a partir del aporte capitado de los diferentes financiadores y el reparto adecuado al  riesgo de los beneficiarios bajo cuidado. La prima que aporta el paciente no se modifica en función de su riesgo individual pero el financiador recibe un valor adecuado al costo esperado, siendo dicha brecha saldada por el Fondo de Compensación.</a:t>
            </a:r>
          </a:p>
          <a:p>
            <a:pPr algn="just"/>
            <a:r>
              <a:rPr lang="es-ES" b="1">
                <a:latin typeface="Calibri" pitchFamily="34" charset="0"/>
              </a:rPr>
              <a:t>El seguro de Enfermedades Catastróficas </a:t>
            </a:r>
            <a:r>
              <a:rPr lang="es-ES">
                <a:latin typeface="Calibri" pitchFamily="34" charset="0"/>
              </a:rPr>
              <a:t>plantea separar la financiación de un grupo de patologías de altísimo costo generando un pool de riesgo que permita captar economías de escala y reducir el costo individual para quien lo padece y su financiador. </a:t>
            </a:r>
          </a:p>
          <a:p>
            <a:pPr algn="just"/>
            <a:r>
              <a:rPr lang="es-ES">
                <a:latin typeface="Calibri" pitchFamily="34" charset="0"/>
              </a:rPr>
              <a:t>(Federico Tobar y Esteban Lifsctchitz)</a:t>
            </a:r>
          </a:p>
        </p:txBody>
      </p:sp>
      <p:pic>
        <p:nvPicPr>
          <p:cNvPr id="27654" name="Picture 6"/>
          <p:cNvPicPr>
            <a:picLocks noChangeAspect="1" noChangeArrowheads="1"/>
          </p:cNvPicPr>
          <p:nvPr/>
        </p:nvPicPr>
        <p:blipFill>
          <a:blip r:embed="rId4"/>
          <a:srcRect/>
          <a:stretch>
            <a:fillRect/>
          </a:stretch>
        </p:blipFill>
        <p:spPr bwMode="auto">
          <a:xfrm>
            <a:off x="7799388" y="30163"/>
            <a:ext cx="1285875" cy="723900"/>
          </a:xfrm>
          <a:prstGeom prst="rect">
            <a:avLst/>
          </a:prstGeom>
          <a:noFill/>
          <a:ln w="9525">
            <a:noFill/>
            <a:miter lim="800000"/>
            <a:headEnd/>
            <a:tailEnd/>
          </a:ln>
        </p:spPr>
      </p:pic>
      <p:sp>
        <p:nvSpPr>
          <p:cNvPr id="27655" name="7 CuadroTexto"/>
          <p:cNvSpPr txBox="1">
            <a:spLocks noChangeArrowheads="1"/>
          </p:cNvSpPr>
          <p:nvPr/>
        </p:nvSpPr>
        <p:spPr bwMode="auto">
          <a:xfrm>
            <a:off x="2843213" y="384175"/>
            <a:ext cx="2025650" cy="369888"/>
          </a:xfrm>
          <a:prstGeom prst="rect">
            <a:avLst/>
          </a:prstGeom>
          <a:noFill/>
          <a:ln w="9525">
            <a:noFill/>
            <a:miter lim="800000"/>
            <a:headEnd/>
            <a:tailEnd/>
          </a:ln>
        </p:spPr>
        <p:txBody>
          <a:bodyPr wrap="none">
            <a:spAutoFit/>
          </a:bodyPr>
          <a:lstStyle/>
          <a:p>
            <a:r>
              <a:rPr lang="es-ES_tradnl">
                <a:latin typeface="Calibri" pitchFamily="34" charset="0"/>
              </a:rPr>
              <a:t>Cdor. Osvaldo Lujan</a:t>
            </a:r>
            <a:endParaRPr lang="es-ES">
              <a:latin typeface="Calibri" pitchFamily="34" charset="0"/>
            </a:endParaRPr>
          </a:p>
        </p:txBody>
      </p:sp>
      <p:cxnSp>
        <p:nvCxnSpPr>
          <p:cNvPr id="9" name="8 Conector recto"/>
          <p:cNvCxnSpPr/>
          <p:nvPr/>
        </p:nvCxnSpPr>
        <p:spPr>
          <a:xfrm>
            <a:off x="0" y="836613"/>
            <a:ext cx="9085263" cy="0"/>
          </a:xfrm>
          <a:prstGeom prst="line">
            <a:avLst/>
          </a:prstGeom>
          <a:ln>
            <a:solidFill>
              <a:schemeClr val="tx2">
                <a:lumMod val="60000"/>
                <a:lumOff val="40000"/>
              </a:schemeClr>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ircle(in)">
                                      <p:cBhvr>
                                        <p:cTn id="7" dur="2000"/>
                                        <p:tgtEl>
                                          <p:spTgt spid="2">
                                            <p:txEl>
                                              <p:pRg st="0" end="0"/>
                                            </p:txEl>
                                          </p:spTgt>
                                        </p:tgtEl>
                                      </p:cBhvr>
                                    </p:animEffect>
                                  </p:childTnLst>
                                </p:cTn>
                              </p:par>
                              <p:par>
                                <p:cTn id="8" presetID="6" presetClass="entr" presetSubtype="16"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circle(in)">
                                      <p:cBhvr>
                                        <p:cTn id="10" dur="2000"/>
                                        <p:tgtEl>
                                          <p:spTgt spid="2">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circle(in)">
                                      <p:cBhvr>
                                        <p:cTn id="15" dur="2000"/>
                                        <p:tgtEl>
                                          <p:spTgt spid="2">
                                            <p:txEl>
                                              <p:pRg st="2" end="2"/>
                                            </p:txEl>
                                          </p:spTgt>
                                        </p:tgtEl>
                                      </p:cBhvr>
                                    </p:animEffect>
                                  </p:childTnLst>
                                </p:cTn>
                              </p:par>
                              <p:par>
                                <p:cTn id="16" presetID="6" presetClass="entr" presetSubtype="16" fill="hold" nodeType="withEffect">
                                  <p:stCondLst>
                                    <p:cond delay="0"/>
                                  </p:stCondLst>
                                  <p:childTnLst>
                                    <p:set>
                                      <p:cBhvr>
                                        <p:cTn id="17" dur="1" fill="hold">
                                          <p:stCondLst>
                                            <p:cond delay="0"/>
                                          </p:stCondLst>
                                        </p:cTn>
                                        <p:tgtEl>
                                          <p:spTgt spid="2">
                                            <p:txEl>
                                              <p:pRg st="3" end="3"/>
                                            </p:txEl>
                                          </p:spTgt>
                                        </p:tgtEl>
                                        <p:attrNameLst>
                                          <p:attrName>style.visibility</p:attrName>
                                        </p:attrNameLst>
                                      </p:cBhvr>
                                      <p:to>
                                        <p:strVal val="visible"/>
                                      </p:to>
                                    </p:set>
                                    <p:animEffect transition="in" filter="circle(in)">
                                      <p:cBhvr>
                                        <p:cTn id="18" dur="20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5 Marcador de número de diapositiva"/>
          <p:cNvSpPr>
            <a:spLocks noGrp="1"/>
          </p:cNvSpPr>
          <p:nvPr>
            <p:ph type="sldNum" sz="quarter" idx="12"/>
          </p:nvPr>
        </p:nvSpPr>
        <p:spPr/>
        <p:txBody>
          <a:bodyPr/>
          <a:lstStyle/>
          <a:p>
            <a:pPr>
              <a:defRPr/>
            </a:pPr>
            <a:fld id="{D201D252-0EDA-4C56-9968-FBB88E05D404}" type="slidenum">
              <a:rPr lang="es-ES"/>
              <a:pPr>
                <a:defRPr/>
              </a:pPr>
              <a:t>16</a:t>
            </a:fld>
            <a:endParaRPr lang="es-ES" dirty="0"/>
          </a:p>
        </p:txBody>
      </p:sp>
      <p:pic>
        <p:nvPicPr>
          <p:cNvPr id="28674" name="Picture 7" descr="plantilla"/>
          <p:cNvPicPr>
            <a:picLocks noChangeAspect="1" noChangeArrowheads="1"/>
          </p:cNvPicPr>
          <p:nvPr/>
        </p:nvPicPr>
        <p:blipFill>
          <a:blip r:embed="rId2">
            <a:clrChange>
              <a:clrFrom>
                <a:srgbClr val="BABFC3"/>
              </a:clrFrom>
              <a:clrTo>
                <a:srgbClr val="BABFC3">
                  <a:alpha val="0"/>
                </a:srgbClr>
              </a:clrTo>
            </a:clrChange>
          </a:blip>
          <a:srcRect/>
          <a:stretch>
            <a:fillRect/>
          </a:stretch>
        </p:blipFill>
        <p:spPr bwMode="auto">
          <a:xfrm>
            <a:off x="0" y="4797425"/>
            <a:ext cx="9144000" cy="2060575"/>
          </a:xfrm>
          <a:prstGeom prst="rect">
            <a:avLst/>
          </a:prstGeom>
          <a:noFill/>
          <a:ln w="9525">
            <a:noFill/>
            <a:miter lim="800000"/>
            <a:headEnd/>
            <a:tailEnd/>
          </a:ln>
        </p:spPr>
      </p:pic>
      <p:pic>
        <p:nvPicPr>
          <p:cNvPr id="28675" name="Picture 5" descr="logoconsejo"/>
          <p:cNvPicPr>
            <a:picLocks noChangeAspect="1" noChangeArrowheads="1"/>
          </p:cNvPicPr>
          <p:nvPr/>
        </p:nvPicPr>
        <p:blipFill>
          <a:blip r:embed="rId3"/>
          <a:srcRect/>
          <a:stretch>
            <a:fillRect/>
          </a:stretch>
        </p:blipFill>
        <p:spPr bwMode="auto">
          <a:xfrm>
            <a:off x="7956550" y="5734050"/>
            <a:ext cx="971550" cy="933450"/>
          </a:xfrm>
          <a:prstGeom prst="rect">
            <a:avLst/>
          </a:prstGeom>
          <a:noFill/>
          <a:ln w="9525">
            <a:noFill/>
            <a:miter lim="800000"/>
            <a:headEnd/>
            <a:tailEnd/>
          </a:ln>
        </p:spPr>
      </p:pic>
      <p:sp>
        <p:nvSpPr>
          <p:cNvPr id="28676" name="Text Box 12"/>
          <p:cNvSpPr txBox="1">
            <a:spLocks noChangeArrowheads="1"/>
          </p:cNvSpPr>
          <p:nvPr/>
        </p:nvSpPr>
        <p:spPr bwMode="auto">
          <a:xfrm>
            <a:off x="2093913" y="6461125"/>
            <a:ext cx="5267325" cy="396875"/>
          </a:xfrm>
          <a:prstGeom prst="rect">
            <a:avLst/>
          </a:prstGeom>
          <a:noFill/>
          <a:ln w="9525" algn="ctr">
            <a:noFill/>
            <a:miter lim="800000"/>
            <a:headEnd/>
            <a:tailEnd/>
          </a:ln>
        </p:spPr>
        <p:txBody>
          <a:bodyPr wrap="none">
            <a:spAutoFit/>
          </a:bodyPr>
          <a:lstStyle/>
          <a:p>
            <a:pPr>
              <a:buFontTx/>
              <a:buChar char="-"/>
            </a:pPr>
            <a:r>
              <a:rPr lang="es-ES">
                <a:latin typeface="Calibri" pitchFamily="34" charset="0"/>
              </a:rPr>
              <a:t> </a:t>
            </a:r>
            <a:r>
              <a:rPr lang="es-ES" b="1">
                <a:latin typeface="Calibri" pitchFamily="34" charset="0"/>
              </a:rPr>
              <a:t>8º Jornada de Administración de Salud</a:t>
            </a:r>
            <a:r>
              <a:rPr lang="es-ES">
                <a:latin typeface="Calibri" pitchFamily="34" charset="0"/>
              </a:rPr>
              <a:t> </a:t>
            </a:r>
            <a:r>
              <a:rPr lang="es-ES" b="1">
                <a:latin typeface="Calibri" pitchFamily="34" charset="0"/>
              </a:rPr>
              <a:t>-</a:t>
            </a:r>
            <a:r>
              <a:rPr lang="es-ES">
                <a:latin typeface="Calibri" pitchFamily="34" charset="0"/>
              </a:rPr>
              <a:t> </a:t>
            </a:r>
          </a:p>
        </p:txBody>
      </p:sp>
      <p:sp>
        <p:nvSpPr>
          <p:cNvPr id="2" name="1 Rectángulo"/>
          <p:cNvSpPr>
            <a:spLocks noChangeArrowheads="1"/>
          </p:cNvSpPr>
          <p:nvPr/>
        </p:nvSpPr>
        <p:spPr bwMode="auto">
          <a:xfrm>
            <a:off x="0" y="1268413"/>
            <a:ext cx="9085263" cy="4894262"/>
          </a:xfrm>
          <a:prstGeom prst="rect">
            <a:avLst/>
          </a:prstGeom>
          <a:noFill/>
          <a:ln w="9525">
            <a:noFill/>
            <a:miter lim="800000"/>
            <a:headEnd/>
            <a:tailEnd/>
          </a:ln>
        </p:spPr>
        <p:txBody>
          <a:bodyPr>
            <a:spAutoFit/>
          </a:bodyPr>
          <a:lstStyle/>
          <a:p>
            <a:pPr algn="just"/>
            <a:r>
              <a:rPr lang="es-ES" sz="2800" b="1" i="1" u="sng">
                <a:latin typeface="Calibri" pitchFamily="34" charset="0"/>
              </a:rPr>
              <a:t>PROYECTO FONDO PRIVADO OBLIGATORIO (CEMPRA)</a:t>
            </a:r>
          </a:p>
          <a:p>
            <a:pPr algn="just"/>
            <a:endParaRPr lang="es-ES" sz="2800">
              <a:latin typeface="Calibri" pitchFamily="34" charset="0"/>
            </a:endParaRPr>
          </a:p>
          <a:p>
            <a:pPr algn="just"/>
            <a:r>
              <a:rPr lang="es-ES" b="1" i="1">
                <a:latin typeface="Calibri" pitchFamily="34" charset="0"/>
              </a:rPr>
              <a:t>Objeto</a:t>
            </a:r>
          </a:p>
          <a:p>
            <a:pPr algn="just"/>
            <a:r>
              <a:rPr lang="es-ES">
                <a:latin typeface="Calibri" pitchFamily="34" charset="0"/>
              </a:rPr>
              <a:t> Solventar y proporcionar los recursos para cubrir los tratamientos y medicamentos necesarios para enfermedades y afecciones y patologías de baja incidencia y alto costo.</a:t>
            </a:r>
          </a:p>
          <a:p>
            <a:pPr algn="just"/>
            <a:endParaRPr lang="es-ES">
              <a:latin typeface="Calibri" pitchFamily="34" charset="0"/>
            </a:endParaRPr>
          </a:p>
          <a:p>
            <a:pPr algn="just"/>
            <a:r>
              <a:rPr lang="es-ES">
                <a:latin typeface="Calibri" pitchFamily="34" charset="0"/>
              </a:rPr>
              <a:t>La administración estará a cargo de un Directorio integrado por el sector publico y privado.</a:t>
            </a:r>
          </a:p>
          <a:p>
            <a:pPr algn="just"/>
            <a:endParaRPr lang="es-ES">
              <a:latin typeface="Calibri" pitchFamily="34" charset="0"/>
            </a:endParaRPr>
          </a:p>
          <a:p>
            <a:pPr algn="just"/>
            <a:r>
              <a:rPr lang="es-ES">
                <a:latin typeface="Calibri" pitchFamily="34" charset="0"/>
              </a:rPr>
              <a:t>La autoridad de aplicación será el Ministerio de Salud de la Nación.</a:t>
            </a:r>
          </a:p>
          <a:p>
            <a:pPr algn="just"/>
            <a:endParaRPr lang="es-ES">
              <a:latin typeface="Calibri" pitchFamily="34" charset="0"/>
            </a:endParaRPr>
          </a:p>
          <a:p>
            <a:pPr algn="just"/>
            <a:r>
              <a:rPr lang="es-ES">
                <a:latin typeface="Calibri" pitchFamily="34" charset="0"/>
              </a:rPr>
              <a:t>Los beneficiarios serán los usuarios de las EMP que provenga su afiliación de la desregulación del Sistema de Obras Sociales.</a:t>
            </a:r>
          </a:p>
          <a:p>
            <a:pPr algn="just"/>
            <a:endParaRPr lang="es-ES" sz="2400">
              <a:latin typeface="Calibri" pitchFamily="34" charset="0"/>
            </a:endParaRPr>
          </a:p>
          <a:p>
            <a:pPr algn="just"/>
            <a:endParaRPr lang="es-ES" sz="2400">
              <a:latin typeface="Calibri" pitchFamily="34" charset="0"/>
            </a:endParaRPr>
          </a:p>
          <a:p>
            <a:pPr algn="just"/>
            <a:endParaRPr lang="es-ES" sz="2800">
              <a:latin typeface="Calibri" pitchFamily="34" charset="0"/>
            </a:endParaRPr>
          </a:p>
        </p:txBody>
      </p:sp>
      <p:pic>
        <p:nvPicPr>
          <p:cNvPr id="28678" name="Picture 6"/>
          <p:cNvPicPr>
            <a:picLocks noChangeAspect="1" noChangeArrowheads="1"/>
          </p:cNvPicPr>
          <p:nvPr/>
        </p:nvPicPr>
        <p:blipFill>
          <a:blip r:embed="rId4"/>
          <a:srcRect/>
          <a:stretch>
            <a:fillRect/>
          </a:stretch>
        </p:blipFill>
        <p:spPr bwMode="auto">
          <a:xfrm>
            <a:off x="7799388" y="30163"/>
            <a:ext cx="1285875" cy="723900"/>
          </a:xfrm>
          <a:prstGeom prst="rect">
            <a:avLst/>
          </a:prstGeom>
          <a:noFill/>
          <a:ln w="9525">
            <a:noFill/>
            <a:miter lim="800000"/>
            <a:headEnd/>
            <a:tailEnd/>
          </a:ln>
        </p:spPr>
      </p:pic>
      <p:sp>
        <p:nvSpPr>
          <p:cNvPr id="28679" name="7 CuadroTexto"/>
          <p:cNvSpPr txBox="1">
            <a:spLocks noChangeArrowheads="1"/>
          </p:cNvSpPr>
          <p:nvPr/>
        </p:nvSpPr>
        <p:spPr bwMode="auto">
          <a:xfrm>
            <a:off x="2843213" y="384175"/>
            <a:ext cx="2025650" cy="369888"/>
          </a:xfrm>
          <a:prstGeom prst="rect">
            <a:avLst/>
          </a:prstGeom>
          <a:noFill/>
          <a:ln w="9525">
            <a:noFill/>
            <a:miter lim="800000"/>
            <a:headEnd/>
            <a:tailEnd/>
          </a:ln>
        </p:spPr>
        <p:txBody>
          <a:bodyPr wrap="none">
            <a:spAutoFit/>
          </a:bodyPr>
          <a:lstStyle/>
          <a:p>
            <a:r>
              <a:rPr lang="es-ES_tradnl">
                <a:latin typeface="Calibri" pitchFamily="34" charset="0"/>
              </a:rPr>
              <a:t>Cdor. Osvaldo Lujan</a:t>
            </a:r>
            <a:endParaRPr lang="es-ES">
              <a:latin typeface="Calibri" pitchFamily="34" charset="0"/>
            </a:endParaRPr>
          </a:p>
        </p:txBody>
      </p:sp>
      <p:cxnSp>
        <p:nvCxnSpPr>
          <p:cNvPr id="9" name="8 Conector recto"/>
          <p:cNvCxnSpPr/>
          <p:nvPr/>
        </p:nvCxnSpPr>
        <p:spPr>
          <a:xfrm>
            <a:off x="0" y="836613"/>
            <a:ext cx="9085263" cy="0"/>
          </a:xfrm>
          <a:prstGeom prst="line">
            <a:avLst/>
          </a:prstGeom>
          <a:ln>
            <a:solidFill>
              <a:schemeClr val="tx2">
                <a:lumMod val="60000"/>
                <a:lumOff val="40000"/>
              </a:schemeClr>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2" end="2"/>
                                            </p:txEl>
                                          </p:spTgt>
                                        </p:tgtEl>
                                        <p:attrNameLst>
                                          <p:attrName>style.visibility</p:attrName>
                                        </p:attrNameLst>
                                      </p:cBhvr>
                                      <p:to>
                                        <p:strVal val="visible"/>
                                      </p:to>
                                    </p:set>
                                    <p:animEffect transition="in" filter="fade">
                                      <p:cBhvr>
                                        <p:cTn id="14" dur="1000"/>
                                        <p:tgtEl>
                                          <p:spTgt spid="2">
                                            <p:txEl>
                                              <p:pRg st="2" end="2"/>
                                            </p:txEl>
                                          </p:spTgt>
                                        </p:tgtEl>
                                      </p:cBhvr>
                                    </p:animEffect>
                                    <p:anim calcmode="lin" valueType="num">
                                      <p:cBhvr>
                                        <p:cTn id="15"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2" end="2"/>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1000"/>
                                        <p:tgtEl>
                                          <p:spTgt spid="2">
                                            <p:txEl>
                                              <p:pRg st="3" end="3"/>
                                            </p:txEl>
                                          </p:spTgt>
                                        </p:tgtEl>
                                      </p:cBhvr>
                                    </p:animEffect>
                                    <p:anim calcmode="lin" valueType="num">
                                      <p:cBhvr>
                                        <p:cTn id="20"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2">
                                            <p:txEl>
                                              <p:pRg st="5" end="5"/>
                                            </p:txEl>
                                          </p:spTgt>
                                        </p:tgtEl>
                                        <p:attrNameLst>
                                          <p:attrName>style.visibility</p:attrName>
                                        </p:attrNameLst>
                                      </p:cBhvr>
                                      <p:to>
                                        <p:strVal val="visible"/>
                                      </p:to>
                                    </p:set>
                                    <p:animEffect transition="in" filter="fade">
                                      <p:cBhvr>
                                        <p:cTn id="26" dur="1000"/>
                                        <p:tgtEl>
                                          <p:spTgt spid="2">
                                            <p:txEl>
                                              <p:pRg st="5" end="5"/>
                                            </p:txEl>
                                          </p:spTgt>
                                        </p:tgtEl>
                                      </p:cBhvr>
                                    </p:animEffect>
                                    <p:anim calcmode="lin" valueType="num">
                                      <p:cBhvr>
                                        <p:cTn id="27"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28"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2">
                                            <p:txEl>
                                              <p:pRg st="7" end="7"/>
                                            </p:txEl>
                                          </p:spTgt>
                                        </p:tgtEl>
                                        <p:attrNameLst>
                                          <p:attrName>style.visibility</p:attrName>
                                        </p:attrNameLst>
                                      </p:cBhvr>
                                      <p:to>
                                        <p:strVal val="visible"/>
                                      </p:to>
                                    </p:set>
                                    <p:animEffect transition="in" filter="fade">
                                      <p:cBhvr>
                                        <p:cTn id="33" dur="1000"/>
                                        <p:tgtEl>
                                          <p:spTgt spid="2">
                                            <p:txEl>
                                              <p:pRg st="7" end="7"/>
                                            </p:txEl>
                                          </p:spTgt>
                                        </p:tgtEl>
                                      </p:cBhvr>
                                    </p:animEffect>
                                    <p:anim calcmode="lin" valueType="num">
                                      <p:cBhvr>
                                        <p:cTn id="34"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35" dur="10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2">
                                            <p:txEl>
                                              <p:pRg st="9" end="9"/>
                                            </p:txEl>
                                          </p:spTgt>
                                        </p:tgtEl>
                                        <p:attrNameLst>
                                          <p:attrName>style.visibility</p:attrName>
                                        </p:attrNameLst>
                                      </p:cBhvr>
                                      <p:to>
                                        <p:strVal val="visible"/>
                                      </p:to>
                                    </p:set>
                                    <p:animEffect transition="in" filter="fade">
                                      <p:cBhvr>
                                        <p:cTn id="40" dur="1000"/>
                                        <p:tgtEl>
                                          <p:spTgt spid="2">
                                            <p:txEl>
                                              <p:pRg st="9" end="9"/>
                                            </p:txEl>
                                          </p:spTgt>
                                        </p:tgtEl>
                                      </p:cBhvr>
                                    </p:animEffect>
                                    <p:anim calcmode="lin" valueType="num">
                                      <p:cBhvr>
                                        <p:cTn id="41" dur="10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42" dur="1000" fill="hold"/>
                                        <p:tgtEl>
                                          <p:spTgt spid="2">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10 Título"/>
          <p:cNvSpPr>
            <a:spLocks noGrp="1"/>
          </p:cNvSpPr>
          <p:nvPr>
            <p:ph type="title"/>
          </p:nvPr>
        </p:nvSpPr>
        <p:spPr/>
        <p:txBody>
          <a:bodyPr/>
          <a:lstStyle/>
          <a:p>
            <a:endParaRPr lang="es-ES" smtClean="0"/>
          </a:p>
        </p:txBody>
      </p:sp>
      <p:sp>
        <p:nvSpPr>
          <p:cNvPr id="12" name="11 Marcador de contenido"/>
          <p:cNvSpPr>
            <a:spLocks noGrp="1"/>
          </p:cNvSpPr>
          <p:nvPr>
            <p:ph idx="1"/>
          </p:nvPr>
        </p:nvSpPr>
        <p:spPr>
          <a:xfrm>
            <a:off x="457200" y="1268413"/>
            <a:ext cx="8229600" cy="4897437"/>
          </a:xfrm>
        </p:spPr>
        <p:txBody>
          <a:bodyPr rtlCol="0">
            <a:normAutofit/>
          </a:bodyPr>
          <a:lstStyle/>
          <a:p>
            <a:pPr marL="0" indent="0" fontAlgn="auto">
              <a:spcAft>
                <a:spcPts val="0"/>
              </a:spcAft>
              <a:buFont typeface="Arial" pitchFamily="34" charset="0"/>
              <a:buNone/>
              <a:defRPr/>
            </a:pPr>
            <a:r>
              <a:rPr lang="es-AR" sz="1800" b="1" i="1" u="sng" dirty="0" smtClean="0"/>
              <a:t>PROPUESTAS A SER  A SER ANALIZADAS PARA DARLE SUSTENTABILIDAD A LAS PYMES PREPAGAS</a:t>
            </a:r>
          </a:p>
          <a:p>
            <a:pPr fontAlgn="auto">
              <a:spcAft>
                <a:spcPts val="0"/>
              </a:spcAft>
              <a:buFont typeface="Arial" pitchFamily="34" charset="0"/>
              <a:buChar char="•"/>
              <a:defRPr/>
            </a:pPr>
            <a:r>
              <a:rPr lang="es-AR" sz="1600" b="1" dirty="0" smtClean="0"/>
              <a:t>Limitación de ingreso de personas con preexistencias de acuerdo a las capitas de cada prepago.</a:t>
            </a:r>
          </a:p>
          <a:p>
            <a:pPr fontAlgn="auto">
              <a:spcAft>
                <a:spcPts val="0"/>
              </a:spcAft>
              <a:buFont typeface="Arial" pitchFamily="34" charset="0"/>
              <a:buChar char="•"/>
              <a:defRPr/>
            </a:pPr>
            <a:r>
              <a:rPr lang="es-AR" sz="1600" b="1" dirty="0" smtClean="0"/>
              <a:t>La caída de Pymes de la salud, traerá como consecuencia la necesidad de una mayor atención de la salud publica. Su costo podría ser  mayor que considerar las medidas necesarias y compartidas con el sector privado para darle sustento a las empresas que hoy atienden a mas de 1.500.000 personas.</a:t>
            </a:r>
          </a:p>
          <a:p>
            <a:pPr fontAlgn="auto">
              <a:spcAft>
                <a:spcPts val="0"/>
              </a:spcAft>
              <a:buFont typeface="Arial" pitchFamily="34" charset="0"/>
              <a:buChar char="•"/>
              <a:defRPr/>
            </a:pPr>
            <a:r>
              <a:rPr lang="es-AR" sz="1600" b="1" dirty="0" smtClean="0"/>
              <a:t>Las pymes prepagas  del interior que además llevan adelante un sanatorio propio deberán buscar una integración en el sector que posibilite una negociación sustentable con todos los actores (prestadores, prepagas grandes, colegios, </a:t>
            </a:r>
            <a:r>
              <a:rPr lang="es-AR" sz="1600" b="1" dirty="0" err="1" smtClean="0"/>
              <a:t>etc</a:t>
            </a:r>
            <a:r>
              <a:rPr lang="es-AR" sz="1600" b="1" dirty="0" smtClean="0"/>
              <a:t>).</a:t>
            </a:r>
          </a:p>
          <a:p>
            <a:pPr fontAlgn="auto">
              <a:spcAft>
                <a:spcPts val="0"/>
              </a:spcAft>
              <a:buFont typeface="Arial" pitchFamily="34" charset="0"/>
              <a:buChar char="•"/>
              <a:defRPr/>
            </a:pPr>
            <a:r>
              <a:rPr lang="es-AR" sz="1600" b="1" dirty="0" smtClean="0"/>
              <a:t>Es importante el rol de las cámaras  que hoy nuclean a las Empresas de Medicina Prepagas Medianas y Chicas interviniendo en el mercado con acciones proactivas que brinden sustentabilidad . La Resolución 2840/13 de la SSS publicada en el boletín oficial el 4/10/13 da un marco para que esto suceda.</a:t>
            </a:r>
          </a:p>
          <a:p>
            <a:pPr fontAlgn="auto">
              <a:spcAft>
                <a:spcPts val="0"/>
              </a:spcAft>
              <a:buFont typeface="Arial" pitchFamily="34" charset="0"/>
              <a:buChar char="•"/>
              <a:defRPr/>
            </a:pPr>
            <a:endParaRPr lang="es-AR" sz="1800" dirty="0" smtClean="0"/>
          </a:p>
          <a:p>
            <a:pPr fontAlgn="auto">
              <a:spcAft>
                <a:spcPts val="0"/>
              </a:spcAft>
              <a:buFont typeface="Arial" pitchFamily="34" charset="0"/>
              <a:buNone/>
              <a:defRPr/>
            </a:pPr>
            <a:endParaRPr lang="es-AR" sz="2000" dirty="0" smtClean="0"/>
          </a:p>
          <a:p>
            <a:pPr fontAlgn="auto">
              <a:spcAft>
                <a:spcPts val="0"/>
              </a:spcAft>
              <a:buFont typeface="Arial" pitchFamily="34" charset="0"/>
              <a:buChar char="•"/>
              <a:defRPr/>
            </a:pPr>
            <a:endParaRPr lang="es-AR" dirty="0"/>
          </a:p>
        </p:txBody>
      </p:sp>
      <p:sp>
        <p:nvSpPr>
          <p:cNvPr id="10242" name="5 Marcador de número de diapositiva"/>
          <p:cNvSpPr>
            <a:spLocks noGrp="1"/>
          </p:cNvSpPr>
          <p:nvPr>
            <p:ph type="sldNum" sz="quarter" idx="12"/>
          </p:nvPr>
        </p:nvSpPr>
        <p:spPr/>
        <p:txBody>
          <a:bodyPr/>
          <a:lstStyle/>
          <a:p>
            <a:pPr>
              <a:defRPr/>
            </a:pPr>
            <a:fld id="{AD737774-17EA-49CB-9EB1-36AA44FF5157}" type="slidenum">
              <a:rPr lang="es-ES"/>
              <a:pPr>
                <a:defRPr/>
              </a:pPr>
              <a:t>17</a:t>
            </a:fld>
            <a:endParaRPr lang="es-ES" dirty="0"/>
          </a:p>
        </p:txBody>
      </p:sp>
      <p:pic>
        <p:nvPicPr>
          <p:cNvPr id="29700" name="Picture 7" descr="plantilla"/>
          <p:cNvPicPr>
            <a:picLocks noChangeAspect="1" noChangeArrowheads="1"/>
          </p:cNvPicPr>
          <p:nvPr/>
        </p:nvPicPr>
        <p:blipFill>
          <a:blip r:embed="rId2">
            <a:clrChange>
              <a:clrFrom>
                <a:srgbClr val="BABFC3"/>
              </a:clrFrom>
              <a:clrTo>
                <a:srgbClr val="BABFC3">
                  <a:alpha val="0"/>
                </a:srgbClr>
              </a:clrTo>
            </a:clrChange>
          </a:blip>
          <a:srcRect/>
          <a:stretch>
            <a:fillRect/>
          </a:stretch>
        </p:blipFill>
        <p:spPr bwMode="auto">
          <a:xfrm>
            <a:off x="0" y="5516563"/>
            <a:ext cx="9144000" cy="1341437"/>
          </a:xfrm>
          <a:prstGeom prst="rect">
            <a:avLst/>
          </a:prstGeom>
          <a:noFill/>
          <a:ln w="9525">
            <a:noFill/>
            <a:miter lim="800000"/>
            <a:headEnd/>
            <a:tailEnd/>
          </a:ln>
        </p:spPr>
      </p:pic>
      <p:pic>
        <p:nvPicPr>
          <p:cNvPr id="29701" name="Picture 5" descr="logoconsejo"/>
          <p:cNvPicPr>
            <a:picLocks noChangeAspect="1" noChangeArrowheads="1"/>
          </p:cNvPicPr>
          <p:nvPr/>
        </p:nvPicPr>
        <p:blipFill>
          <a:blip r:embed="rId3"/>
          <a:srcRect/>
          <a:stretch>
            <a:fillRect/>
          </a:stretch>
        </p:blipFill>
        <p:spPr bwMode="auto">
          <a:xfrm>
            <a:off x="7956550" y="5734050"/>
            <a:ext cx="971550" cy="933450"/>
          </a:xfrm>
          <a:prstGeom prst="rect">
            <a:avLst/>
          </a:prstGeom>
          <a:noFill/>
          <a:ln w="9525">
            <a:noFill/>
            <a:miter lim="800000"/>
            <a:headEnd/>
            <a:tailEnd/>
          </a:ln>
        </p:spPr>
      </p:pic>
      <p:sp>
        <p:nvSpPr>
          <p:cNvPr id="29702" name="Text Box 12"/>
          <p:cNvSpPr txBox="1">
            <a:spLocks noChangeArrowheads="1"/>
          </p:cNvSpPr>
          <p:nvPr/>
        </p:nvSpPr>
        <p:spPr bwMode="auto">
          <a:xfrm>
            <a:off x="2093913" y="6461125"/>
            <a:ext cx="5267325" cy="396875"/>
          </a:xfrm>
          <a:prstGeom prst="rect">
            <a:avLst/>
          </a:prstGeom>
          <a:noFill/>
          <a:ln w="9525" algn="ctr">
            <a:noFill/>
            <a:miter lim="800000"/>
            <a:headEnd/>
            <a:tailEnd/>
          </a:ln>
        </p:spPr>
        <p:txBody>
          <a:bodyPr wrap="none">
            <a:spAutoFit/>
          </a:bodyPr>
          <a:lstStyle/>
          <a:p>
            <a:pPr>
              <a:buFontTx/>
              <a:buChar char="-"/>
            </a:pPr>
            <a:r>
              <a:rPr lang="es-ES">
                <a:latin typeface="Calibri" pitchFamily="34" charset="0"/>
              </a:rPr>
              <a:t> </a:t>
            </a:r>
            <a:r>
              <a:rPr lang="es-ES" b="1">
                <a:latin typeface="Calibri" pitchFamily="34" charset="0"/>
              </a:rPr>
              <a:t>8º Jornada de Administración de Salud</a:t>
            </a:r>
            <a:r>
              <a:rPr lang="es-ES">
                <a:latin typeface="Calibri" pitchFamily="34" charset="0"/>
              </a:rPr>
              <a:t> </a:t>
            </a:r>
            <a:r>
              <a:rPr lang="es-ES" b="1">
                <a:latin typeface="Calibri" pitchFamily="34" charset="0"/>
              </a:rPr>
              <a:t>-</a:t>
            </a:r>
            <a:r>
              <a:rPr lang="es-ES">
                <a:latin typeface="Calibri" pitchFamily="34" charset="0"/>
              </a:rPr>
              <a:t> </a:t>
            </a:r>
          </a:p>
        </p:txBody>
      </p:sp>
      <p:pic>
        <p:nvPicPr>
          <p:cNvPr id="29703" name="Picture 6"/>
          <p:cNvPicPr>
            <a:picLocks noChangeAspect="1" noChangeArrowheads="1"/>
          </p:cNvPicPr>
          <p:nvPr/>
        </p:nvPicPr>
        <p:blipFill>
          <a:blip r:embed="rId4"/>
          <a:srcRect/>
          <a:stretch>
            <a:fillRect/>
          </a:stretch>
        </p:blipFill>
        <p:spPr bwMode="auto">
          <a:xfrm>
            <a:off x="7799388" y="30163"/>
            <a:ext cx="1285875" cy="723900"/>
          </a:xfrm>
          <a:prstGeom prst="rect">
            <a:avLst/>
          </a:prstGeom>
          <a:noFill/>
          <a:ln w="9525">
            <a:noFill/>
            <a:miter lim="800000"/>
            <a:headEnd/>
            <a:tailEnd/>
          </a:ln>
        </p:spPr>
      </p:pic>
      <p:sp>
        <p:nvSpPr>
          <p:cNvPr id="29704" name="7 CuadroTexto"/>
          <p:cNvSpPr txBox="1">
            <a:spLocks noChangeArrowheads="1"/>
          </p:cNvSpPr>
          <p:nvPr/>
        </p:nvSpPr>
        <p:spPr bwMode="auto">
          <a:xfrm>
            <a:off x="2843213" y="384175"/>
            <a:ext cx="2025650" cy="369888"/>
          </a:xfrm>
          <a:prstGeom prst="rect">
            <a:avLst/>
          </a:prstGeom>
          <a:noFill/>
          <a:ln w="9525">
            <a:noFill/>
            <a:miter lim="800000"/>
            <a:headEnd/>
            <a:tailEnd/>
          </a:ln>
        </p:spPr>
        <p:txBody>
          <a:bodyPr wrap="none">
            <a:spAutoFit/>
          </a:bodyPr>
          <a:lstStyle/>
          <a:p>
            <a:r>
              <a:rPr lang="es-ES_tradnl">
                <a:latin typeface="Calibri" pitchFamily="34" charset="0"/>
              </a:rPr>
              <a:t>Cdor. Osvaldo Lujan</a:t>
            </a:r>
            <a:endParaRPr lang="es-ES">
              <a:latin typeface="Calibri" pitchFamily="34" charset="0"/>
            </a:endParaRPr>
          </a:p>
        </p:txBody>
      </p:sp>
      <p:cxnSp>
        <p:nvCxnSpPr>
          <p:cNvPr id="9" name="8 Conector recto"/>
          <p:cNvCxnSpPr/>
          <p:nvPr/>
        </p:nvCxnSpPr>
        <p:spPr>
          <a:xfrm>
            <a:off x="0" y="836613"/>
            <a:ext cx="9085263" cy="0"/>
          </a:xfrm>
          <a:prstGeom prst="line">
            <a:avLst/>
          </a:prstGeom>
          <a:ln>
            <a:solidFill>
              <a:schemeClr val="tx2">
                <a:lumMod val="60000"/>
                <a:lumOff val="40000"/>
              </a:schemeClr>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2">
                                            <p:txEl>
                                              <p:pRg st="1" end="1"/>
                                            </p:txEl>
                                          </p:spTgt>
                                        </p:tgtEl>
                                        <p:attrNameLst>
                                          <p:attrName>style.visibility</p:attrName>
                                        </p:attrNameLst>
                                      </p:cBhvr>
                                      <p:to>
                                        <p:strVal val="visible"/>
                                      </p:to>
                                    </p:set>
                                    <p:animEffect transition="in" filter="fade">
                                      <p:cBhvr>
                                        <p:cTn id="13" dur="1000"/>
                                        <p:tgtEl>
                                          <p:spTgt spid="12">
                                            <p:txEl>
                                              <p:pRg st="1" end="1"/>
                                            </p:txEl>
                                          </p:spTgt>
                                        </p:tgtEl>
                                      </p:cBhvr>
                                    </p:animEffect>
                                    <p:anim calcmode="lin" valueType="num">
                                      <p:cBhvr>
                                        <p:cTn id="14" dur="1000" fill="hold"/>
                                        <p:tgtEl>
                                          <p:spTgt spid="12">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1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12">
                                            <p:txEl>
                                              <p:pRg st="2" end="2"/>
                                            </p:txEl>
                                          </p:spTgt>
                                        </p:tgtEl>
                                        <p:attrNameLst>
                                          <p:attrName>style.visibility</p:attrName>
                                        </p:attrNameLst>
                                      </p:cBhvr>
                                      <p:to>
                                        <p:strVal val="visible"/>
                                      </p:to>
                                    </p:set>
                                    <p:animEffect transition="in" filter="fade">
                                      <p:cBhvr>
                                        <p:cTn id="20" dur="1000"/>
                                        <p:tgtEl>
                                          <p:spTgt spid="12">
                                            <p:txEl>
                                              <p:pRg st="2" end="2"/>
                                            </p:txEl>
                                          </p:spTgt>
                                        </p:tgtEl>
                                      </p:cBhvr>
                                    </p:animEffect>
                                    <p:anim calcmode="lin" valueType="num">
                                      <p:cBhvr>
                                        <p:cTn id="21" dur="1000" fill="hold"/>
                                        <p:tgtEl>
                                          <p:spTgt spid="12">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1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12">
                                            <p:txEl>
                                              <p:pRg st="3" end="3"/>
                                            </p:txEl>
                                          </p:spTgt>
                                        </p:tgtEl>
                                        <p:attrNameLst>
                                          <p:attrName>style.visibility</p:attrName>
                                        </p:attrNameLst>
                                      </p:cBhvr>
                                      <p:to>
                                        <p:strVal val="visible"/>
                                      </p:to>
                                    </p:set>
                                    <p:animEffect transition="in" filter="fade">
                                      <p:cBhvr>
                                        <p:cTn id="27" dur="1000"/>
                                        <p:tgtEl>
                                          <p:spTgt spid="12">
                                            <p:txEl>
                                              <p:pRg st="3" end="3"/>
                                            </p:txEl>
                                          </p:spTgt>
                                        </p:tgtEl>
                                      </p:cBhvr>
                                    </p:animEffect>
                                    <p:anim calcmode="lin" valueType="num">
                                      <p:cBhvr>
                                        <p:cTn id="28" dur="1000" fill="hold"/>
                                        <p:tgtEl>
                                          <p:spTgt spid="12">
                                            <p:txEl>
                                              <p:pRg st="3" end="3"/>
                                            </p:txEl>
                                          </p:spTgt>
                                        </p:tgtEl>
                                        <p:attrNameLst>
                                          <p:attrName>ppt_x</p:attrName>
                                        </p:attrNameLst>
                                      </p:cBhvr>
                                      <p:tavLst>
                                        <p:tav tm="0">
                                          <p:val>
                                            <p:strVal val="#ppt_x"/>
                                          </p:val>
                                        </p:tav>
                                        <p:tav tm="100000">
                                          <p:val>
                                            <p:strVal val="#ppt_x"/>
                                          </p:val>
                                        </p:tav>
                                      </p:tavLst>
                                    </p:anim>
                                    <p:anim calcmode="lin" valueType="num">
                                      <p:cBhvr>
                                        <p:cTn id="29" dur="1000" fill="hold"/>
                                        <p:tgtEl>
                                          <p:spTgt spid="1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12">
                                            <p:txEl>
                                              <p:pRg st="4" end="4"/>
                                            </p:txEl>
                                          </p:spTgt>
                                        </p:tgtEl>
                                        <p:attrNameLst>
                                          <p:attrName>style.visibility</p:attrName>
                                        </p:attrNameLst>
                                      </p:cBhvr>
                                      <p:to>
                                        <p:strVal val="visible"/>
                                      </p:to>
                                    </p:set>
                                    <p:animEffect transition="in" filter="fade">
                                      <p:cBhvr>
                                        <p:cTn id="34" dur="1000"/>
                                        <p:tgtEl>
                                          <p:spTgt spid="12">
                                            <p:txEl>
                                              <p:pRg st="4" end="4"/>
                                            </p:txEl>
                                          </p:spTgt>
                                        </p:tgtEl>
                                      </p:cBhvr>
                                    </p:animEffect>
                                    <p:anim calcmode="lin" valueType="num">
                                      <p:cBhvr>
                                        <p:cTn id="35" dur="1000" fill="hold"/>
                                        <p:tgtEl>
                                          <p:spTgt spid="12">
                                            <p:txEl>
                                              <p:pRg st="4" end="4"/>
                                            </p:txEl>
                                          </p:spTgt>
                                        </p:tgtEl>
                                        <p:attrNameLst>
                                          <p:attrName>ppt_x</p:attrName>
                                        </p:attrNameLst>
                                      </p:cBhvr>
                                      <p:tavLst>
                                        <p:tav tm="0">
                                          <p:val>
                                            <p:strVal val="#ppt_x"/>
                                          </p:val>
                                        </p:tav>
                                        <p:tav tm="100000">
                                          <p:val>
                                            <p:strVal val="#ppt_x"/>
                                          </p:val>
                                        </p:tav>
                                      </p:tavLst>
                                    </p:anim>
                                    <p:anim calcmode="lin" valueType="num">
                                      <p:cBhvr>
                                        <p:cTn id="36" dur="1000" fill="hold"/>
                                        <p:tgtEl>
                                          <p:spTgt spid="12">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10 Título"/>
          <p:cNvSpPr>
            <a:spLocks noGrp="1"/>
          </p:cNvSpPr>
          <p:nvPr>
            <p:ph type="title"/>
          </p:nvPr>
        </p:nvSpPr>
        <p:spPr/>
        <p:txBody>
          <a:bodyPr/>
          <a:lstStyle/>
          <a:p>
            <a:r>
              <a:rPr lang="es-AR" smtClean="0"/>
              <a:t> </a:t>
            </a:r>
          </a:p>
        </p:txBody>
      </p:sp>
      <p:sp>
        <p:nvSpPr>
          <p:cNvPr id="12" name="11 Marcador de contenido"/>
          <p:cNvSpPr>
            <a:spLocks noGrp="1"/>
          </p:cNvSpPr>
          <p:nvPr>
            <p:ph idx="1"/>
          </p:nvPr>
        </p:nvSpPr>
        <p:spPr>
          <a:xfrm>
            <a:off x="457200" y="1341438"/>
            <a:ext cx="8229600" cy="4824412"/>
          </a:xfrm>
        </p:spPr>
        <p:txBody>
          <a:bodyPr/>
          <a:lstStyle/>
          <a:p>
            <a:r>
              <a:rPr lang="es-AR" sz="2800" b="1" smtClean="0"/>
              <a:t>El Estado tiene un rol indelegable como regulador de la actividad sanitaria y como responsable de brindar un sistema de salud accesible a la población.</a:t>
            </a:r>
          </a:p>
          <a:p>
            <a:r>
              <a:rPr lang="es-AR" sz="2800" b="1" smtClean="0"/>
              <a:t>Su obligación es poder coordinar todos los actores públicos y privados en  la construcción de un sistema sustentable que permita satisfacer las necesidades y expectativas de la gente en materia de salud.</a:t>
            </a:r>
          </a:p>
        </p:txBody>
      </p:sp>
      <p:sp>
        <p:nvSpPr>
          <p:cNvPr id="30723" name="5 Marcador de número de diapositiva"/>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267764E-43F9-4F0F-8F24-A936911808EF}" type="slidenum">
              <a:rPr lang="es-ES">
                <a:solidFill>
                  <a:srgbClr val="898989"/>
                </a:solidFill>
              </a:rPr>
              <a:pPr fontAlgn="base">
                <a:spcBef>
                  <a:spcPct val="0"/>
                </a:spcBef>
                <a:spcAft>
                  <a:spcPct val="0"/>
                </a:spcAft>
              </a:pPr>
              <a:t>18</a:t>
            </a:fld>
            <a:endParaRPr lang="es-ES">
              <a:solidFill>
                <a:srgbClr val="898989"/>
              </a:solidFill>
            </a:endParaRPr>
          </a:p>
        </p:txBody>
      </p:sp>
      <p:pic>
        <p:nvPicPr>
          <p:cNvPr id="30724" name="Picture 7" descr="plantilla"/>
          <p:cNvPicPr>
            <a:picLocks noChangeAspect="1" noChangeArrowheads="1"/>
          </p:cNvPicPr>
          <p:nvPr/>
        </p:nvPicPr>
        <p:blipFill>
          <a:blip r:embed="rId2">
            <a:clrChange>
              <a:clrFrom>
                <a:srgbClr val="BABFC3"/>
              </a:clrFrom>
              <a:clrTo>
                <a:srgbClr val="BABFC3">
                  <a:alpha val="0"/>
                </a:srgbClr>
              </a:clrTo>
            </a:clrChange>
          </a:blip>
          <a:srcRect/>
          <a:stretch>
            <a:fillRect/>
          </a:stretch>
        </p:blipFill>
        <p:spPr bwMode="auto">
          <a:xfrm>
            <a:off x="0" y="5373688"/>
            <a:ext cx="9144000" cy="1484312"/>
          </a:xfrm>
          <a:prstGeom prst="rect">
            <a:avLst/>
          </a:prstGeom>
          <a:noFill/>
          <a:ln w="9525">
            <a:noFill/>
            <a:miter lim="800000"/>
            <a:headEnd/>
            <a:tailEnd/>
          </a:ln>
        </p:spPr>
      </p:pic>
      <p:pic>
        <p:nvPicPr>
          <p:cNvPr id="30725" name="Picture 5" descr="logoconsejo"/>
          <p:cNvPicPr>
            <a:picLocks noChangeAspect="1" noChangeArrowheads="1"/>
          </p:cNvPicPr>
          <p:nvPr/>
        </p:nvPicPr>
        <p:blipFill>
          <a:blip r:embed="rId3"/>
          <a:srcRect/>
          <a:stretch>
            <a:fillRect/>
          </a:stretch>
        </p:blipFill>
        <p:spPr bwMode="auto">
          <a:xfrm>
            <a:off x="7956550" y="5734050"/>
            <a:ext cx="971550" cy="933450"/>
          </a:xfrm>
          <a:prstGeom prst="rect">
            <a:avLst/>
          </a:prstGeom>
          <a:noFill/>
          <a:ln w="9525">
            <a:noFill/>
            <a:miter lim="800000"/>
            <a:headEnd/>
            <a:tailEnd/>
          </a:ln>
        </p:spPr>
      </p:pic>
      <p:sp>
        <p:nvSpPr>
          <p:cNvPr id="30726" name="Text Box 12"/>
          <p:cNvSpPr txBox="1">
            <a:spLocks noChangeArrowheads="1"/>
          </p:cNvSpPr>
          <p:nvPr/>
        </p:nvSpPr>
        <p:spPr bwMode="auto">
          <a:xfrm>
            <a:off x="2093913" y="6461125"/>
            <a:ext cx="5267325" cy="396875"/>
          </a:xfrm>
          <a:prstGeom prst="rect">
            <a:avLst/>
          </a:prstGeom>
          <a:noFill/>
          <a:ln w="9525" algn="ctr">
            <a:noFill/>
            <a:miter lim="800000"/>
            <a:headEnd/>
            <a:tailEnd/>
          </a:ln>
        </p:spPr>
        <p:txBody>
          <a:bodyPr wrap="none">
            <a:spAutoFit/>
          </a:bodyPr>
          <a:lstStyle/>
          <a:p>
            <a:pPr>
              <a:buFontTx/>
              <a:buChar char="-"/>
            </a:pPr>
            <a:r>
              <a:rPr lang="es-ES">
                <a:solidFill>
                  <a:srgbClr val="000000"/>
                </a:solidFill>
                <a:latin typeface="Calibri" pitchFamily="34" charset="0"/>
              </a:rPr>
              <a:t> </a:t>
            </a:r>
            <a:r>
              <a:rPr lang="es-ES" b="1">
                <a:solidFill>
                  <a:srgbClr val="000000"/>
                </a:solidFill>
                <a:latin typeface="Calibri" pitchFamily="34" charset="0"/>
              </a:rPr>
              <a:t>8º Jornada de Administración de Salud</a:t>
            </a:r>
            <a:r>
              <a:rPr lang="es-ES">
                <a:solidFill>
                  <a:srgbClr val="000000"/>
                </a:solidFill>
                <a:latin typeface="Calibri" pitchFamily="34" charset="0"/>
              </a:rPr>
              <a:t> </a:t>
            </a:r>
            <a:r>
              <a:rPr lang="es-ES" b="1">
                <a:solidFill>
                  <a:srgbClr val="000000"/>
                </a:solidFill>
                <a:latin typeface="Calibri" pitchFamily="34" charset="0"/>
              </a:rPr>
              <a:t>-</a:t>
            </a:r>
            <a:r>
              <a:rPr lang="es-ES">
                <a:solidFill>
                  <a:srgbClr val="000000"/>
                </a:solidFill>
                <a:latin typeface="Calibri" pitchFamily="34" charset="0"/>
              </a:rPr>
              <a:t> </a:t>
            </a:r>
          </a:p>
        </p:txBody>
      </p:sp>
      <p:pic>
        <p:nvPicPr>
          <p:cNvPr id="30727" name="Picture 6"/>
          <p:cNvPicPr>
            <a:picLocks noChangeAspect="1" noChangeArrowheads="1"/>
          </p:cNvPicPr>
          <p:nvPr/>
        </p:nvPicPr>
        <p:blipFill>
          <a:blip r:embed="rId4"/>
          <a:srcRect/>
          <a:stretch>
            <a:fillRect/>
          </a:stretch>
        </p:blipFill>
        <p:spPr bwMode="auto">
          <a:xfrm>
            <a:off x="7799388" y="30163"/>
            <a:ext cx="1285875" cy="723900"/>
          </a:xfrm>
          <a:prstGeom prst="rect">
            <a:avLst/>
          </a:prstGeom>
          <a:noFill/>
          <a:ln w="9525">
            <a:noFill/>
            <a:miter lim="800000"/>
            <a:headEnd/>
            <a:tailEnd/>
          </a:ln>
        </p:spPr>
      </p:pic>
      <p:sp>
        <p:nvSpPr>
          <p:cNvPr id="30728" name="7 CuadroTexto"/>
          <p:cNvSpPr txBox="1">
            <a:spLocks noChangeArrowheads="1"/>
          </p:cNvSpPr>
          <p:nvPr/>
        </p:nvSpPr>
        <p:spPr bwMode="auto">
          <a:xfrm>
            <a:off x="2843213" y="384175"/>
            <a:ext cx="2025650" cy="369888"/>
          </a:xfrm>
          <a:prstGeom prst="rect">
            <a:avLst/>
          </a:prstGeom>
          <a:noFill/>
          <a:ln w="9525">
            <a:noFill/>
            <a:miter lim="800000"/>
            <a:headEnd/>
            <a:tailEnd/>
          </a:ln>
        </p:spPr>
        <p:txBody>
          <a:bodyPr wrap="none">
            <a:spAutoFit/>
          </a:bodyPr>
          <a:lstStyle/>
          <a:p>
            <a:r>
              <a:rPr lang="es-ES_tradnl">
                <a:solidFill>
                  <a:srgbClr val="000000"/>
                </a:solidFill>
                <a:latin typeface="Calibri" pitchFamily="34" charset="0"/>
              </a:rPr>
              <a:t>Cdor. Osvaldo Lujan</a:t>
            </a:r>
            <a:endParaRPr lang="es-ES">
              <a:solidFill>
                <a:srgbClr val="000000"/>
              </a:solidFill>
              <a:latin typeface="Calibri" pitchFamily="34" charset="0"/>
            </a:endParaRPr>
          </a:p>
        </p:txBody>
      </p:sp>
      <p:cxnSp>
        <p:nvCxnSpPr>
          <p:cNvPr id="9" name="8 Conector recto"/>
          <p:cNvCxnSpPr/>
          <p:nvPr/>
        </p:nvCxnSpPr>
        <p:spPr>
          <a:xfrm>
            <a:off x="0" y="836613"/>
            <a:ext cx="9085263" cy="0"/>
          </a:xfrm>
          <a:prstGeom prst="line">
            <a:avLst/>
          </a:prstGeom>
          <a:ln>
            <a:solidFill>
              <a:schemeClr val="tx2">
                <a:lumMod val="60000"/>
                <a:lumOff val="40000"/>
              </a:schemeClr>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p:cTn id="7" dur="500" fill="hold"/>
                                        <p:tgtEl>
                                          <p:spTgt spid="1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2">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1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2">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nodeType="clickEffect">
                                  <p:stCondLst>
                                    <p:cond delay="0"/>
                                  </p:stCondLst>
                                  <p:iterate type="lt">
                                    <p:tmPct val="10000"/>
                                  </p:iterate>
                                  <p:childTnLst>
                                    <p:set>
                                      <p:cBhvr>
                                        <p:cTn id="15" dur="1" fill="hold">
                                          <p:stCondLst>
                                            <p:cond delay="0"/>
                                          </p:stCondLst>
                                        </p:cTn>
                                        <p:tgtEl>
                                          <p:spTgt spid="12">
                                            <p:txEl>
                                              <p:pRg st="1" end="1"/>
                                            </p:txEl>
                                          </p:spTgt>
                                        </p:tgtEl>
                                        <p:attrNameLst>
                                          <p:attrName>style.visibility</p:attrName>
                                        </p:attrNameLst>
                                      </p:cBhvr>
                                      <p:to>
                                        <p:strVal val="visible"/>
                                      </p:to>
                                    </p:set>
                                    <p:anim calcmode="lin" valueType="num">
                                      <p:cBhvr>
                                        <p:cTn id="16" dur="500" fill="hold"/>
                                        <p:tgtEl>
                                          <p:spTgt spid="12">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2">
                                            <p:txEl>
                                              <p:pRg st="1" end="1"/>
                                            </p:txEl>
                                          </p:spTgt>
                                        </p:tgtEl>
                                        <p:attrNameLst>
                                          <p:attrName>ppt_y</p:attrName>
                                        </p:attrNameLst>
                                      </p:cBhvr>
                                      <p:tavLst>
                                        <p:tav tm="0">
                                          <p:val>
                                            <p:strVal val="#ppt_y"/>
                                          </p:val>
                                        </p:tav>
                                        <p:tav tm="100000">
                                          <p:val>
                                            <p:strVal val="#ppt_y"/>
                                          </p:val>
                                        </p:tav>
                                      </p:tavLst>
                                    </p:anim>
                                    <p:anim calcmode="lin" valueType="num">
                                      <p:cBhvr>
                                        <p:cTn id="18" dur="500" fill="hold"/>
                                        <p:tgtEl>
                                          <p:spTgt spid="12">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2">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5 Marcador de número de diapositiva"/>
          <p:cNvSpPr>
            <a:spLocks noGrp="1"/>
          </p:cNvSpPr>
          <p:nvPr>
            <p:ph type="sldNum" sz="quarter" idx="12"/>
          </p:nvPr>
        </p:nvSpPr>
        <p:spPr/>
        <p:txBody>
          <a:bodyPr/>
          <a:lstStyle/>
          <a:p>
            <a:pPr>
              <a:defRPr/>
            </a:pPr>
            <a:fld id="{4B532B69-78DE-4C85-BBF4-F506B7447212}" type="slidenum">
              <a:rPr lang="es-ES"/>
              <a:pPr>
                <a:defRPr/>
              </a:pPr>
              <a:t>19</a:t>
            </a:fld>
            <a:endParaRPr lang="es-ES" dirty="0"/>
          </a:p>
        </p:txBody>
      </p:sp>
      <p:pic>
        <p:nvPicPr>
          <p:cNvPr id="31746" name="Picture 7" descr="plantilla"/>
          <p:cNvPicPr>
            <a:picLocks noChangeAspect="1" noChangeArrowheads="1"/>
          </p:cNvPicPr>
          <p:nvPr/>
        </p:nvPicPr>
        <p:blipFill>
          <a:blip r:embed="rId2">
            <a:clrChange>
              <a:clrFrom>
                <a:srgbClr val="BABFC3"/>
              </a:clrFrom>
              <a:clrTo>
                <a:srgbClr val="BABFC3">
                  <a:alpha val="0"/>
                </a:srgbClr>
              </a:clrTo>
            </a:clrChange>
          </a:blip>
          <a:srcRect/>
          <a:stretch>
            <a:fillRect/>
          </a:stretch>
        </p:blipFill>
        <p:spPr bwMode="auto">
          <a:xfrm>
            <a:off x="0" y="4797425"/>
            <a:ext cx="9144000" cy="2060575"/>
          </a:xfrm>
          <a:prstGeom prst="rect">
            <a:avLst/>
          </a:prstGeom>
          <a:noFill/>
          <a:ln w="9525">
            <a:noFill/>
            <a:miter lim="800000"/>
            <a:headEnd/>
            <a:tailEnd/>
          </a:ln>
        </p:spPr>
      </p:pic>
      <p:pic>
        <p:nvPicPr>
          <p:cNvPr id="31747" name="Picture 5" descr="logoconsejo"/>
          <p:cNvPicPr>
            <a:picLocks noChangeAspect="1" noChangeArrowheads="1"/>
          </p:cNvPicPr>
          <p:nvPr/>
        </p:nvPicPr>
        <p:blipFill>
          <a:blip r:embed="rId3"/>
          <a:srcRect/>
          <a:stretch>
            <a:fillRect/>
          </a:stretch>
        </p:blipFill>
        <p:spPr bwMode="auto">
          <a:xfrm>
            <a:off x="7956550" y="5734050"/>
            <a:ext cx="971550" cy="933450"/>
          </a:xfrm>
          <a:prstGeom prst="rect">
            <a:avLst/>
          </a:prstGeom>
          <a:noFill/>
          <a:ln w="9525">
            <a:noFill/>
            <a:miter lim="800000"/>
            <a:headEnd/>
            <a:tailEnd/>
          </a:ln>
        </p:spPr>
      </p:pic>
      <p:sp>
        <p:nvSpPr>
          <p:cNvPr id="31748" name="Text Box 12"/>
          <p:cNvSpPr txBox="1">
            <a:spLocks noChangeArrowheads="1"/>
          </p:cNvSpPr>
          <p:nvPr/>
        </p:nvSpPr>
        <p:spPr bwMode="auto">
          <a:xfrm>
            <a:off x="2093913" y="6461125"/>
            <a:ext cx="5267325" cy="396875"/>
          </a:xfrm>
          <a:prstGeom prst="rect">
            <a:avLst/>
          </a:prstGeom>
          <a:noFill/>
          <a:ln w="9525" algn="ctr">
            <a:noFill/>
            <a:miter lim="800000"/>
            <a:headEnd/>
            <a:tailEnd/>
          </a:ln>
        </p:spPr>
        <p:txBody>
          <a:bodyPr wrap="none">
            <a:spAutoFit/>
          </a:bodyPr>
          <a:lstStyle/>
          <a:p>
            <a:pPr>
              <a:buFontTx/>
              <a:buChar char="-"/>
            </a:pPr>
            <a:r>
              <a:rPr lang="es-ES">
                <a:latin typeface="Calibri" pitchFamily="34" charset="0"/>
              </a:rPr>
              <a:t> </a:t>
            </a:r>
            <a:r>
              <a:rPr lang="es-ES" b="1">
                <a:latin typeface="Calibri" pitchFamily="34" charset="0"/>
              </a:rPr>
              <a:t>8º Jornada de Administración de Salud</a:t>
            </a:r>
            <a:r>
              <a:rPr lang="es-ES">
                <a:latin typeface="Calibri" pitchFamily="34" charset="0"/>
              </a:rPr>
              <a:t> </a:t>
            </a:r>
            <a:r>
              <a:rPr lang="es-ES" b="1">
                <a:latin typeface="Calibri" pitchFamily="34" charset="0"/>
              </a:rPr>
              <a:t>-</a:t>
            </a:r>
            <a:r>
              <a:rPr lang="es-ES">
                <a:latin typeface="Calibri" pitchFamily="34" charset="0"/>
              </a:rPr>
              <a:t> </a:t>
            </a:r>
          </a:p>
        </p:txBody>
      </p:sp>
      <p:pic>
        <p:nvPicPr>
          <p:cNvPr id="31749" name="Picture 6"/>
          <p:cNvPicPr>
            <a:picLocks noChangeAspect="1" noChangeArrowheads="1"/>
          </p:cNvPicPr>
          <p:nvPr/>
        </p:nvPicPr>
        <p:blipFill>
          <a:blip r:embed="rId4"/>
          <a:srcRect/>
          <a:stretch>
            <a:fillRect/>
          </a:stretch>
        </p:blipFill>
        <p:spPr bwMode="auto">
          <a:xfrm>
            <a:off x="3524250" y="3500438"/>
            <a:ext cx="1833563" cy="1033462"/>
          </a:xfrm>
          <a:prstGeom prst="rect">
            <a:avLst/>
          </a:prstGeom>
          <a:noFill/>
          <a:ln w="9525">
            <a:noFill/>
            <a:miter lim="800000"/>
            <a:headEnd/>
            <a:tailEnd/>
          </a:ln>
        </p:spPr>
      </p:pic>
      <p:pic>
        <p:nvPicPr>
          <p:cNvPr id="31750" name="Picture 1"/>
          <p:cNvPicPr>
            <a:picLocks noChangeAspect="1" noChangeArrowheads="1"/>
          </p:cNvPicPr>
          <p:nvPr/>
        </p:nvPicPr>
        <p:blipFill>
          <a:blip r:embed="rId5"/>
          <a:srcRect/>
          <a:stretch>
            <a:fillRect/>
          </a:stretch>
        </p:blipFill>
        <p:spPr bwMode="auto">
          <a:xfrm>
            <a:off x="2411413" y="4797425"/>
            <a:ext cx="811212" cy="663575"/>
          </a:xfrm>
          <a:prstGeom prst="rect">
            <a:avLst/>
          </a:prstGeom>
          <a:noFill/>
          <a:ln w="9525">
            <a:noFill/>
            <a:miter lim="800000"/>
            <a:headEnd/>
            <a:tailEnd/>
          </a:ln>
        </p:spPr>
      </p:pic>
      <p:pic>
        <p:nvPicPr>
          <p:cNvPr id="31751" name="Picture 3"/>
          <p:cNvPicPr>
            <a:picLocks noChangeAspect="1" noChangeArrowheads="1"/>
          </p:cNvPicPr>
          <p:nvPr/>
        </p:nvPicPr>
        <p:blipFill>
          <a:blip r:embed="rId6"/>
          <a:srcRect/>
          <a:stretch>
            <a:fillRect/>
          </a:stretch>
        </p:blipFill>
        <p:spPr bwMode="auto">
          <a:xfrm>
            <a:off x="3708400" y="4797425"/>
            <a:ext cx="844550" cy="719138"/>
          </a:xfrm>
          <a:prstGeom prst="rect">
            <a:avLst/>
          </a:prstGeom>
          <a:noFill/>
          <a:ln w="9525">
            <a:noFill/>
            <a:miter lim="800000"/>
            <a:headEnd/>
            <a:tailEnd/>
          </a:ln>
        </p:spPr>
      </p:pic>
      <p:pic>
        <p:nvPicPr>
          <p:cNvPr id="31752" name="Picture 4"/>
          <p:cNvPicPr>
            <a:picLocks noChangeAspect="1" noChangeArrowheads="1"/>
          </p:cNvPicPr>
          <p:nvPr/>
        </p:nvPicPr>
        <p:blipFill>
          <a:blip r:embed="rId7"/>
          <a:srcRect/>
          <a:stretch>
            <a:fillRect/>
          </a:stretch>
        </p:blipFill>
        <p:spPr bwMode="auto">
          <a:xfrm>
            <a:off x="4859338" y="4724400"/>
            <a:ext cx="1096962" cy="646113"/>
          </a:xfrm>
          <a:prstGeom prst="rect">
            <a:avLst/>
          </a:prstGeom>
          <a:noFill/>
          <a:ln w="9525">
            <a:noFill/>
            <a:miter lim="800000"/>
            <a:headEnd/>
            <a:tailEnd/>
          </a:ln>
        </p:spPr>
      </p:pic>
      <p:pic>
        <p:nvPicPr>
          <p:cNvPr id="31753" name="Picture 5"/>
          <p:cNvPicPr>
            <a:picLocks noChangeAspect="1" noChangeArrowheads="1"/>
          </p:cNvPicPr>
          <p:nvPr/>
        </p:nvPicPr>
        <p:blipFill>
          <a:blip r:embed="rId8"/>
          <a:srcRect/>
          <a:stretch>
            <a:fillRect/>
          </a:stretch>
        </p:blipFill>
        <p:spPr bwMode="auto">
          <a:xfrm>
            <a:off x="6227763" y="4868863"/>
            <a:ext cx="960437" cy="455612"/>
          </a:xfrm>
          <a:prstGeom prst="rect">
            <a:avLst/>
          </a:prstGeom>
          <a:noFill/>
          <a:ln w="9525">
            <a:noFill/>
            <a:miter lim="800000"/>
            <a:headEnd/>
            <a:tailEnd/>
          </a:ln>
        </p:spPr>
      </p:pic>
      <p:pic>
        <p:nvPicPr>
          <p:cNvPr id="31754" name="Picture 7"/>
          <p:cNvPicPr>
            <a:picLocks noChangeAspect="1" noChangeArrowheads="1"/>
          </p:cNvPicPr>
          <p:nvPr/>
        </p:nvPicPr>
        <p:blipFill>
          <a:blip r:embed="rId9"/>
          <a:srcRect/>
          <a:stretch>
            <a:fillRect/>
          </a:stretch>
        </p:blipFill>
        <p:spPr bwMode="auto">
          <a:xfrm>
            <a:off x="827088" y="4724400"/>
            <a:ext cx="1524000" cy="762000"/>
          </a:xfrm>
          <a:prstGeom prst="rect">
            <a:avLst/>
          </a:prstGeom>
          <a:noFill/>
          <a:ln w="9525">
            <a:noFill/>
            <a:miter lim="800000"/>
            <a:headEnd/>
            <a:tailEnd/>
          </a:ln>
        </p:spPr>
      </p:pic>
      <p:sp>
        <p:nvSpPr>
          <p:cNvPr id="2" name="1 CuadroTexto"/>
          <p:cNvSpPr txBox="1">
            <a:spLocks noChangeArrowheads="1"/>
          </p:cNvSpPr>
          <p:nvPr/>
        </p:nvSpPr>
        <p:spPr bwMode="auto">
          <a:xfrm>
            <a:off x="104775" y="684213"/>
            <a:ext cx="3603625" cy="584200"/>
          </a:xfrm>
          <a:prstGeom prst="rect">
            <a:avLst/>
          </a:prstGeom>
          <a:noFill/>
          <a:ln w="9525">
            <a:noFill/>
            <a:miter lim="800000"/>
            <a:headEnd/>
            <a:tailEnd/>
          </a:ln>
        </p:spPr>
        <p:txBody>
          <a:bodyPr>
            <a:spAutoFit/>
          </a:bodyPr>
          <a:lstStyle/>
          <a:p>
            <a:r>
              <a:rPr lang="es-ES_tradnl" sz="3200">
                <a:latin typeface="Calibri" pitchFamily="34" charset="0"/>
              </a:rPr>
              <a:t>Muchas gracias!</a:t>
            </a:r>
            <a:endParaRPr lang="es-ES" sz="3200">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2" presetClass="path" presetSubtype="0" repeatCount="indefinite" accel="50000" decel="20000" fill="remove" grpId="0" nodeType="withEffect">
                                  <p:stCondLst>
                                    <p:cond delay="0"/>
                                  </p:stCondLst>
                                  <p:childTnLst>
                                    <p:animMotion origin="layout" path="M 0.13402 0.02176 L 0.20694 0.02176 L 0.20694 0.0787 L 0.28003 0.0787 L 0.28003 0.13565 L 0.35312 0.13565 L 0.35312 0.19259 L 0.42621 0.19259 L 0.42621 0.24954 L 0.4993 0.24954 L 0.4993 0.30648 L 0.57239 0.30648 L 0.57239 0.36343 L 0.64583 0.36343 L 0.64583 0.4206 " pathEditMode="relative" rAng="0" ptsTypes="FFFFFFFFFFFFFFF">
                                      <p:cBhvr>
                                        <p:cTn id="6" dur="5000" fill="hold"/>
                                        <p:tgtEl>
                                          <p:spTgt spid="2"/>
                                        </p:tgtEl>
                                        <p:attrNameLst>
                                          <p:attrName>ppt_x</p:attrName>
                                          <p:attrName>ppt_y</p:attrName>
                                        </p:attrNameLst>
                                      </p:cBhvr>
                                      <p:rCtr x="25590" y="1993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5 Marcador de número de diapositiva"/>
          <p:cNvSpPr>
            <a:spLocks noGrp="1"/>
          </p:cNvSpPr>
          <p:nvPr>
            <p:ph type="sldNum" sz="quarter" idx="12"/>
          </p:nvPr>
        </p:nvSpPr>
        <p:spPr/>
        <p:txBody>
          <a:bodyPr/>
          <a:lstStyle/>
          <a:p>
            <a:pPr>
              <a:defRPr/>
            </a:pPr>
            <a:fld id="{23AAC587-99A4-41EB-8C9B-38E6FD123C20}" type="slidenum">
              <a:rPr lang="es-ES"/>
              <a:pPr>
                <a:defRPr/>
              </a:pPr>
              <a:t>2</a:t>
            </a:fld>
            <a:endParaRPr lang="es-ES" dirty="0"/>
          </a:p>
        </p:txBody>
      </p:sp>
      <p:pic>
        <p:nvPicPr>
          <p:cNvPr id="14338" name="Picture 7" descr="plantilla"/>
          <p:cNvPicPr>
            <a:picLocks noChangeAspect="1" noChangeArrowheads="1"/>
          </p:cNvPicPr>
          <p:nvPr/>
        </p:nvPicPr>
        <p:blipFill>
          <a:blip r:embed="rId2">
            <a:clrChange>
              <a:clrFrom>
                <a:srgbClr val="BABFC3"/>
              </a:clrFrom>
              <a:clrTo>
                <a:srgbClr val="BABFC3">
                  <a:alpha val="0"/>
                </a:srgbClr>
              </a:clrTo>
            </a:clrChange>
          </a:blip>
          <a:srcRect/>
          <a:stretch>
            <a:fillRect/>
          </a:stretch>
        </p:blipFill>
        <p:spPr bwMode="auto">
          <a:xfrm>
            <a:off x="0" y="4797425"/>
            <a:ext cx="9144000" cy="2060575"/>
          </a:xfrm>
          <a:prstGeom prst="rect">
            <a:avLst/>
          </a:prstGeom>
          <a:noFill/>
          <a:ln w="9525">
            <a:noFill/>
            <a:miter lim="800000"/>
            <a:headEnd/>
            <a:tailEnd/>
          </a:ln>
        </p:spPr>
      </p:pic>
      <p:pic>
        <p:nvPicPr>
          <p:cNvPr id="14339" name="Picture 5" descr="logoconsejo"/>
          <p:cNvPicPr>
            <a:picLocks noChangeAspect="1" noChangeArrowheads="1"/>
          </p:cNvPicPr>
          <p:nvPr/>
        </p:nvPicPr>
        <p:blipFill>
          <a:blip r:embed="rId3"/>
          <a:srcRect/>
          <a:stretch>
            <a:fillRect/>
          </a:stretch>
        </p:blipFill>
        <p:spPr bwMode="auto">
          <a:xfrm>
            <a:off x="7956550" y="5734050"/>
            <a:ext cx="971550" cy="933450"/>
          </a:xfrm>
          <a:prstGeom prst="rect">
            <a:avLst/>
          </a:prstGeom>
          <a:noFill/>
          <a:ln w="9525">
            <a:noFill/>
            <a:miter lim="800000"/>
            <a:headEnd/>
            <a:tailEnd/>
          </a:ln>
        </p:spPr>
      </p:pic>
      <p:sp>
        <p:nvSpPr>
          <p:cNvPr id="14340" name="Text Box 12"/>
          <p:cNvSpPr txBox="1">
            <a:spLocks noChangeArrowheads="1"/>
          </p:cNvSpPr>
          <p:nvPr/>
        </p:nvSpPr>
        <p:spPr bwMode="auto">
          <a:xfrm>
            <a:off x="2093913" y="6461125"/>
            <a:ext cx="5267325" cy="396875"/>
          </a:xfrm>
          <a:prstGeom prst="rect">
            <a:avLst/>
          </a:prstGeom>
          <a:noFill/>
          <a:ln w="9525" algn="ctr">
            <a:noFill/>
            <a:miter lim="800000"/>
            <a:headEnd/>
            <a:tailEnd/>
          </a:ln>
        </p:spPr>
        <p:txBody>
          <a:bodyPr wrap="none">
            <a:spAutoFit/>
          </a:bodyPr>
          <a:lstStyle/>
          <a:p>
            <a:pPr>
              <a:buFontTx/>
              <a:buChar char="-"/>
            </a:pPr>
            <a:r>
              <a:rPr lang="es-ES">
                <a:latin typeface="Calibri" pitchFamily="34" charset="0"/>
              </a:rPr>
              <a:t> </a:t>
            </a:r>
            <a:r>
              <a:rPr lang="es-ES" b="1">
                <a:latin typeface="Calibri" pitchFamily="34" charset="0"/>
              </a:rPr>
              <a:t>8º Jornada de Administración de Salud</a:t>
            </a:r>
            <a:r>
              <a:rPr lang="es-ES">
                <a:latin typeface="Calibri" pitchFamily="34" charset="0"/>
              </a:rPr>
              <a:t> </a:t>
            </a:r>
            <a:r>
              <a:rPr lang="es-ES" b="1">
                <a:latin typeface="Calibri" pitchFamily="34" charset="0"/>
              </a:rPr>
              <a:t>-</a:t>
            </a:r>
            <a:r>
              <a:rPr lang="es-ES">
                <a:latin typeface="Calibri" pitchFamily="34" charset="0"/>
              </a:rPr>
              <a:t> </a:t>
            </a:r>
          </a:p>
        </p:txBody>
      </p:sp>
      <p:sp>
        <p:nvSpPr>
          <p:cNvPr id="2" name="1 Rectángulo"/>
          <p:cNvSpPr>
            <a:spLocks noChangeArrowheads="1"/>
          </p:cNvSpPr>
          <p:nvPr/>
        </p:nvSpPr>
        <p:spPr bwMode="auto">
          <a:xfrm>
            <a:off x="377825" y="1366838"/>
            <a:ext cx="8064500" cy="4492625"/>
          </a:xfrm>
          <a:prstGeom prst="rect">
            <a:avLst/>
          </a:prstGeom>
          <a:noFill/>
          <a:ln w="9525">
            <a:noFill/>
            <a:miter lim="800000"/>
            <a:headEnd/>
            <a:tailEnd/>
          </a:ln>
        </p:spPr>
        <p:txBody>
          <a:bodyPr>
            <a:spAutoFit/>
          </a:bodyPr>
          <a:lstStyle/>
          <a:p>
            <a:pPr indent="355600" algn="just"/>
            <a:r>
              <a:rPr lang="es-ES" sz="2200">
                <a:latin typeface="Calibri" pitchFamily="34" charset="0"/>
              </a:rPr>
              <a:t>La medicina privada en nuestro país surge para dar respuesta a la necesidad de la población de mayor calidad en la atención medica y como consecuencia a la saturación del sistema público; de esta manera surgen las empresas de medicina privada como financiadores para el acceso a estos prestadores.</a:t>
            </a:r>
          </a:p>
          <a:p>
            <a:pPr indent="355600" algn="just"/>
            <a:endParaRPr lang="es-ES" sz="2200">
              <a:latin typeface="Calibri" pitchFamily="34" charset="0"/>
            </a:endParaRPr>
          </a:p>
          <a:p>
            <a:pPr indent="355600" algn="just"/>
            <a:r>
              <a:rPr lang="es-ES" sz="2200" b="1">
                <a:latin typeface="Calibri" pitchFamily="34" charset="0"/>
              </a:rPr>
              <a:t>Objetivo:</a:t>
            </a:r>
            <a:r>
              <a:rPr lang="es-ES" sz="2200">
                <a:latin typeface="Calibri" pitchFamily="34" charset="0"/>
              </a:rPr>
              <a:t> Complementar y a su vez ayudar al Estado a garantizar el derecho constitucional a la salud que tiene la población. </a:t>
            </a:r>
          </a:p>
          <a:p>
            <a:pPr indent="355600" algn="just"/>
            <a:r>
              <a:rPr lang="es-ES" sz="2200">
                <a:latin typeface="Calibri" pitchFamily="34" charset="0"/>
              </a:rPr>
              <a:t/>
            </a:r>
            <a:br>
              <a:rPr lang="es-ES" sz="2200">
                <a:latin typeface="Calibri" pitchFamily="34" charset="0"/>
              </a:rPr>
            </a:br>
            <a:r>
              <a:rPr lang="es-ES" sz="2200">
                <a:latin typeface="Calibri" pitchFamily="34" charset="0"/>
              </a:rPr>
              <a:t>Colabora al intento que la Argentina </a:t>
            </a:r>
            <a:r>
              <a:rPr lang="es-ES" sz="2200" b="1">
                <a:latin typeface="Calibri" pitchFamily="34" charset="0"/>
              </a:rPr>
              <a:t>coordine su estructura pública con la privada </a:t>
            </a:r>
            <a:r>
              <a:rPr lang="es-ES" sz="2200">
                <a:latin typeface="Calibri" pitchFamily="34" charset="0"/>
              </a:rPr>
              <a:t>y la de la seguridad social para </a:t>
            </a:r>
            <a:r>
              <a:rPr lang="es-ES" sz="2200" b="1">
                <a:latin typeface="Calibri" pitchFamily="34" charset="0"/>
              </a:rPr>
              <a:t>evitar duplicaciones y ahorrar costos innecesarios </a:t>
            </a:r>
            <a:r>
              <a:rPr lang="es-ES" sz="2200">
                <a:latin typeface="Calibri" pitchFamily="34" charset="0"/>
              </a:rPr>
              <a:t>que un país con recursos limitados no puede dilapidar.</a:t>
            </a:r>
          </a:p>
        </p:txBody>
      </p:sp>
      <p:pic>
        <p:nvPicPr>
          <p:cNvPr id="14342" name="Picture 6"/>
          <p:cNvPicPr>
            <a:picLocks noChangeAspect="1" noChangeArrowheads="1"/>
          </p:cNvPicPr>
          <p:nvPr/>
        </p:nvPicPr>
        <p:blipFill>
          <a:blip r:embed="rId4"/>
          <a:srcRect/>
          <a:stretch>
            <a:fillRect/>
          </a:stretch>
        </p:blipFill>
        <p:spPr bwMode="auto">
          <a:xfrm>
            <a:off x="7799388" y="30163"/>
            <a:ext cx="1285875" cy="723900"/>
          </a:xfrm>
          <a:prstGeom prst="rect">
            <a:avLst/>
          </a:prstGeom>
          <a:noFill/>
          <a:ln w="9525">
            <a:noFill/>
            <a:miter lim="800000"/>
            <a:headEnd/>
            <a:tailEnd/>
          </a:ln>
        </p:spPr>
      </p:pic>
      <p:sp>
        <p:nvSpPr>
          <p:cNvPr id="14343" name="7 CuadroTexto"/>
          <p:cNvSpPr txBox="1">
            <a:spLocks noChangeArrowheads="1"/>
          </p:cNvSpPr>
          <p:nvPr/>
        </p:nvSpPr>
        <p:spPr bwMode="auto">
          <a:xfrm>
            <a:off x="2843213" y="384175"/>
            <a:ext cx="2025650" cy="369888"/>
          </a:xfrm>
          <a:prstGeom prst="rect">
            <a:avLst/>
          </a:prstGeom>
          <a:noFill/>
          <a:ln w="9525">
            <a:noFill/>
            <a:miter lim="800000"/>
            <a:headEnd/>
            <a:tailEnd/>
          </a:ln>
        </p:spPr>
        <p:txBody>
          <a:bodyPr wrap="none">
            <a:spAutoFit/>
          </a:bodyPr>
          <a:lstStyle/>
          <a:p>
            <a:r>
              <a:rPr lang="es-ES_tradnl">
                <a:latin typeface="Calibri" pitchFamily="34" charset="0"/>
              </a:rPr>
              <a:t>Cdor. Osvaldo Lujan</a:t>
            </a:r>
            <a:endParaRPr lang="es-ES">
              <a:latin typeface="Calibri" pitchFamily="34" charset="0"/>
            </a:endParaRPr>
          </a:p>
        </p:txBody>
      </p:sp>
      <p:cxnSp>
        <p:nvCxnSpPr>
          <p:cNvPr id="4" name="3 Conector recto"/>
          <p:cNvCxnSpPr/>
          <p:nvPr/>
        </p:nvCxnSpPr>
        <p:spPr>
          <a:xfrm>
            <a:off x="0" y="836613"/>
            <a:ext cx="9085263" cy="0"/>
          </a:xfrm>
          <a:prstGeom prst="line">
            <a:avLst/>
          </a:prstGeom>
          <a:ln>
            <a:solidFill>
              <a:schemeClr val="tx2">
                <a:lumMod val="60000"/>
                <a:lumOff val="40000"/>
              </a:schemeClr>
            </a:solidFill>
            <a:prstDash val="solid"/>
          </a:ln>
        </p:spPr>
        <p:style>
          <a:lnRef idx="1">
            <a:schemeClr val="accent1"/>
          </a:lnRef>
          <a:fillRef idx="0">
            <a:schemeClr val="accent1"/>
          </a:fillRef>
          <a:effectRef idx="0">
            <a:schemeClr val="accent1"/>
          </a:effectRef>
          <a:fontRef idx="minor">
            <a:schemeClr val="tx1"/>
          </a:fontRef>
        </p:style>
      </p:cxnSp>
      <p:sp>
        <p:nvSpPr>
          <p:cNvPr id="3" name="2 Rectángulo redondeado"/>
          <p:cNvSpPr/>
          <p:nvPr/>
        </p:nvSpPr>
        <p:spPr>
          <a:xfrm>
            <a:off x="413643" y="3429000"/>
            <a:ext cx="8028682" cy="720080"/>
          </a:xfrm>
          <a:prstGeom prst="roundRect">
            <a:avLst/>
          </a:prstGeom>
          <a:noFill/>
          <a:effectLst>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fade">
                                      <p:cBhvr>
                                        <p:cTn id="19" dur="1000"/>
                                        <p:tgtEl>
                                          <p:spTgt spid="2">
                                            <p:txEl>
                                              <p:pRg st="2" end="2"/>
                                            </p:txEl>
                                          </p:spTgt>
                                        </p:tgtEl>
                                      </p:cBhvr>
                                    </p:animEffect>
                                    <p:anim calcmode="lin" valueType="num">
                                      <p:cBhvr>
                                        <p:cTn id="20"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2">
                                            <p:txEl>
                                              <p:pRg st="3" end="3"/>
                                            </p:txEl>
                                          </p:spTgt>
                                        </p:tgtEl>
                                        <p:attrNameLst>
                                          <p:attrName>style.visibility</p:attrName>
                                        </p:attrNameLst>
                                      </p:cBhvr>
                                      <p:to>
                                        <p:strVal val="visible"/>
                                      </p:to>
                                    </p:set>
                                    <p:animEffect transition="in" filter="fade">
                                      <p:cBhvr>
                                        <p:cTn id="26" dur="1000"/>
                                        <p:tgtEl>
                                          <p:spTgt spid="2">
                                            <p:txEl>
                                              <p:pRg st="3" end="3"/>
                                            </p:txEl>
                                          </p:spTgt>
                                        </p:tgtEl>
                                      </p:cBhvr>
                                    </p:animEffect>
                                    <p:anim calcmode="lin" valueType="num">
                                      <p:cBhvr>
                                        <p:cTn id="27"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5 Marcador de número de diapositiva"/>
          <p:cNvSpPr>
            <a:spLocks noGrp="1"/>
          </p:cNvSpPr>
          <p:nvPr>
            <p:ph type="sldNum" sz="quarter" idx="12"/>
          </p:nvPr>
        </p:nvSpPr>
        <p:spPr/>
        <p:txBody>
          <a:bodyPr/>
          <a:lstStyle/>
          <a:p>
            <a:pPr>
              <a:defRPr/>
            </a:pPr>
            <a:fld id="{01F298D9-4C02-4584-B479-4886D37C2C08}" type="slidenum">
              <a:rPr lang="es-ES"/>
              <a:pPr>
                <a:defRPr/>
              </a:pPr>
              <a:t>3</a:t>
            </a:fld>
            <a:endParaRPr lang="es-ES" dirty="0"/>
          </a:p>
        </p:txBody>
      </p:sp>
      <p:pic>
        <p:nvPicPr>
          <p:cNvPr id="15362" name="Picture 7" descr="plantilla"/>
          <p:cNvPicPr>
            <a:picLocks noChangeAspect="1" noChangeArrowheads="1"/>
          </p:cNvPicPr>
          <p:nvPr/>
        </p:nvPicPr>
        <p:blipFill>
          <a:blip r:embed="rId2">
            <a:clrChange>
              <a:clrFrom>
                <a:srgbClr val="BABFC3"/>
              </a:clrFrom>
              <a:clrTo>
                <a:srgbClr val="BABFC3">
                  <a:alpha val="0"/>
                </a:srgbClr>
              </a:clrTo>
            </a:clrChange>
          </a:blip>
          <a:srcRect/>
          <a:stretch>
            <a:fillRect/>
          </a:stretch>
        </p:blipFill>
        <p:spPr bwMode="auto">
          <a:xfrm>
            <a:off x="0" y="4797425"/>
            <a:ext cx="9144000" cy="2060575"/>
          </a:xfrm>
          <a:prstGeom prst="rect">
            <a:avLst/>
          </a:prstGeom>
          <a:noFill/>
          <a:ln w="9525">
            <a:noFill/>
            <a:miter lim="800000"/>
            <a:headEnd/>
            <a:tailEnd/>
          </a:ln>
        </p:spPr>
      </p:pic>
      <p:pic>
        <p:nvPicPr>
          <p:cNvPr id="15363" name="Picture 5" descr="logoconsejo"/>
          <p:cNvPicPr>
            <a:picLocks noChangeAspect="1" noChangeArrowheads="1"/>
          </p:cNvPicPr>
          <p:nvPr/>
        </p:nvPicPr>
        <p:blipFill>
          <a:blip r:embed="rId3"/>
          <a:srcRect/>
          <a:stretch>
            <a:fillRect/>
          </a:stretch>
        </p:blipFill>
        <p:spPr bwMode="auto">
          <a:xfrm>
            <a:off x="7956550" y="5734050"/>
            <a:ext cx="971550" cy="933450"/>
          </a:xfrm>
          <a:prstGeom prst="rect">
            <a:avLst/>
          </a:prstGeom>
          <a:noFill/>
          <a:ln w="9525">
            <a:noFill/>
            <a:miter lim="800000"/>
            <a:headEnd/>
            <a:tailEnd/>
          </a:ln>
        </p:spPr>
      </p:pic>
      <p:sp>
        <p:nvSpPr>
          <p:cNvPr id="15364" name="Text Box 12"/>
          <p:cNvSpPr txBox="1">
            <a:spLocks noChangeArrowheads="1"/>
          </p:cNvSpPr>
          <p:nvPr/>
        </p:nvSpPr>
        <p:spPr bwMode="auto">
          <a:xfrm>
            <a:off x="2093913" y="6461125"/>
            <a:ext cx="5267325" cy="396875"/>
          </a:xfrm>
          <a:prstGeom prst="rect">
            <a:avLst/>
          </a:prstGeom>
          <a:noFill/>
          <a:ln w="9525" algn="ctr">
            <a:noFill/>
            <a:miter lim="800000"/>
            <a:headEnd/>
            <a:tailEnd/>
          </a:ln>
        </p:spPr>
        <p:txBody>
          <a:bodyPr wrap="none">
            <a:spAutoFit/>
          </a:bodyPr>
          <a:lstStyle/>
          <a:p>
            <a:pPr>
              <a:buFontTx/>
              <a:buChar char="-"/>
            </a:pPr>
            <a:r>
              <a:rPr lang="es-ES">
                <a:latin typeface="Calibri" pitchFamily="34" charset="0"/>
              </a:rPr>
              <a:t> </a:t>
            </a:r>
            <a:r>
              <a:rPr lang="es-ES" b="1">
                <a:latin typeface="Calibri" pitchFamily="34" charset="0"/>
              </a:rPr>
              <a:t>8º Jornada de Administración de Salud</a:t>
            </a:r>
            <a:r>
              <a:rPr lang="es-ES">
                <a:latin typeface="Calibri" pitchFamily="34" charset="0"/>
              </a:rPr>
              <a:t> </a:t>
            </a:r>
            <a:r>
              <a:rPr lang="es-ES" b="1">
                <a:latin typeface="Calibri" pitchFamily="34" charset="0"/>
              </a:rPr>
              <a:t>-</a:t>
            </a:r>
            <a:r>
              <a:rPr lang="es-ES">
                <a:latin typeface="Calibri" pitchFamily="34" charset="0"/>
              </a:rPr>
              <a:t> </a:t>
            </a:r>
          </a:p>
        </p:txBody>
      </p:sp>
      <p:pic>
        <p:nvPicPr>
          <p:cNvPr id="2056" name="Picture 8"/>
          <p:cNvPicPr>
            <a:picLocks noChangeAspect="1" noChangeArrowheads="1"/>
          </p:cNvPicPr>
          <p:nvPr/>
        </p:nvPicPr>
        <p:blipFill>
          <a:blip r:embed="rId4"/>
          <a:srcRect/>
          <a:stretch>
            <a:fillRect/>
          </a:stretch>
        </p:blipFill>
        <p:spPr bwMode="auto">
          <a:xfrm>
            <a:off x="1276350" y="4292600"/>
            <a:ext cx="6572250" cy="1343025"/>
          </a:xfrm>
          <a:prstGeom prst="rect">
            <a:avLst/>
          </a:prstGeom>
          <a:ln>
            <a:noFill/>
          </a:ln>
          <a:effectLst>
            <a:outerShdw blurRad="190500" algn="tl" rotWithShape="0">
              <a:srgbClr val="000000">
                <a:alpha val="70000"/>
              </a:srgbClr>
            </a:outerShdw>
          </a:effectLst>
          <a:extLst>
            <a:ext uri="{909E8E84-426E-40DD-AFC4-6F175D3DCCD1}"/>
            <a:ext uri="{91240B29-F687-4F45-9708-019B960494DF}"/>
          </a:extLst>
        </p:spPr>
      </p:pic>
      <p:pic>
        <p:nvPicPr>
          <p:cNvPr id="2057" name="Picture 9"/>
          <p:cNvPicPr>
            <a:picLocks noChangeAspect="1" noChangeArrowheads="1"/>
          </p:cNvPicPr>
          <p:nvPr/>
        </p:nvPicPr>
        <p:blipFill>
          <a:blip r:embed="rId5"/>
          <a:srcRect/>
          <a:stretch>
            <a:fillRect/>
          </a:stretch>
        </p:blipFill>
        <p:spPr bwMode="auto">
          <a:xfrm>
            <a:off x="2060575" y="908050"/>
            <a:ext cx="4838700" cy="2990850"/>
          </a:xfrm>
          <a:prstGeom prst="rect">
            <a:avLst/>
          </a:prstGeom>
          <a:ln>
            <a:noFill/>
          </a:ln>
          <a:effectLst>
            <a:outerShdw blurRad="292100" dist="139700" dir="2700000" algn="tl" rotWithShape="0">
              <a:srgbClr val="333333">
                <a:alpha val="65000"/>
              </a:srgbClr>
            </a:outerShdw>
          </a:effectLst>
          <a:extLst>
            <a:ext uri="{909E8E84-426E-40DD-AFC4-6F175D3DCCD1}"/>
            <a:ext uri="{91240B29-F687-4F45-9708-019B960494DF}"/>
          </a:extLst>
        </p:spPr>
      </p:pic>
      <p:pic>
        <p:nvPicPr>
          <p:cNvPr id="15367" name="Picture 6"/>
          <p:cNvPicPr>
            <a:picLocks noChangeAspect="1" noChangeArrowheads="1"/>
          </p:cNvPicPr>
          <p:nvPr/>
        </p:nvPicPr>
        <p:blipFill>
          <a:blip r:embed="rId6"/>
          <a:srcRect/>
          <a:stretch>
            <a:fillRect/>
          </a:stretch>
        </p:blipFill>
        <p:spPr bwMode="auto">
          <a:xfrm>
            <a:off x="7799388" y="30163"/>
            <a:ext cx="1285875" cy="723900"/>
          </a:xfrm>
          <a:prstGeom prst="rect">
            <a:avLst/>
          </a:prstGeom>
          <a:noFill/>
          <a:ln w="9525">
            <a:noFill/>
            <a:miter lim="800000"/>
            <a:headEnd/>
            <a:tailEnd/>
          </a:ln>
        </p:spPr>
      </p:pic>
      <p:sp>
        <p:nvSpPr>
          <p:cNvPr id="15368" name="17 CuadroTexto"/>
          <p:cNvSpPr txBox="1">
            <a:spLocks noChangeArrowheads="1"/>
          </p:cNvSpPr>
          <p:nvPr/>
        </p:nvSpPr>
        <p:spPr bwMode="auto">
          <a:xfrm>
            <a:off x="2843213" y="384175"/>
            <a:ext cx="2025650" cy="369888"/>
          </a:xfrm>
          <a:prstGeom prst="rect">
            <a:avLst/>
          </a:prstGeom>
          <a:noFill/>
          <a:ln w="9525">
            <a:noFill/>
            <a:miter lim="800000"/>
            <a:headEnd/>
            <a:tailEnd/>
          </a:ln>
        </p:spPr>
        <p:txBody>
          <a:bodyPr wrap="none">
            <a:spAutoFit/>
          </a:bodyPr>
          <a:lstStyle/>
          <a:p>
            <a:r>
              <a:rPr lang="es-ES_tradnl">
                <a:latin typeface="Calibri" pitchFamily="34" charset="0"/>
              </a:rPr>
              <a:t>Cdor. Osvaldo Lujan</a:t>
            </a:r>
            <a:endParaRPr lang="es-ES">
              <a:latin typeface="Calibri" pitchFamily="34" charset="0"/>
            </a:endParaRPr>
          </a:p>
        </p:txBody>
      </p:sp>
      <p:cxnSp>
        <p:nvCxnSpPr>
          <p:cNvPr id="19" name="18 Conector recto"/>
          <p:cNvCxnSpPr/>
          <p:nvPr/>
        </p:nvCxnSpPr>
        <p:spPr>
          <a:xfrm>
            <a:off x="0" y="836613"/>
            <a:ext cx="9085263" cy="0"/>
          </a:xfrm>
          <a:prstGeom prst="line">
            <a:avLst/>
          </a:prstGeom>
          <a:ln>
            <a:solidFill>
              <a:schemeClr val="tx2">
                <a:lumMod val="60000"/>
                <a:lumOff val="40000"/>
              </a:schemeClr>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057"/>
                                        </p:tgtEl>
                                        <p:attrNameLst>
                                          <p:attrName>style.visibility</p:attrName>
                                        </p:attrNameLst>
                                      </p:cBhvr>
                                      <p:to>
                                        <p:strVal val="visible"/>
                                      </p:to>
                                    </p:set>
                                    <p:anim calcmode="lin" valueType="num">
                                      <p:cBhvr>
                                        <p:cTn id="7" dur="1000" fill="hold"/>
                                        <p:tgtEl>
                                          <p:spTgt spid="2057"/>
                                        </p:tgtEl>
                                        <p:attrNameLst>
                                          <p:attrName>ppt_w</p:attrName>
                                        </p:attrNameLst>
                                      </p:cBhvr>
                                      <p:tavLst>
                                        <p:tav tm="0">
                                          <p:val>
                                            <p:fltVal val="0"/>
                                          </p:val>
                                        </p:tav>
                                        <p:tav tm="100000">
                                          <p:val>
                                            <p:strVal val="#ppt_w"/>
                                          </p:val>
                                        </p:tav>
                                      </p:tavLst>
                                    </p:anim>
                                    <p:anim calcmode="lin" valueType="num">
                                      <p:cBhvr>
                                        <p:cTn id="8" dur="1000" fill="hold"/>
                                        <p:tgtEl>
                                          <p:spTgt spid="2057"/>
                                        </p:tgtEl>
                                        <p:attrNameLst>
                                          <p:attrName>ppt_h</p:attrName>
                                        </p:attrNameLst>
                                      </p:cBhvr>
                                      <p:tavLst>
                                        <p:tav tm="0">
                                          <p:val>
                                            <p:fltVal val="0"/>
                                          </p:val>
                                        </p:tav>
                                        <p:tav tm="100000">
                                          <p:val>
                                            <p:strVal val="#ppt_h"/>
                                          </p:val>
                                        </p:tav>
                                      </p:tavLst>
                                    </p:anim>
                                    <p:anim calcmode="lin" valueType="num">
                                      <p:cBhvr>
                                        <p:cTn id="9" dur="1000" fill="hold"/>
                                        <p:tgtEl>
                                          <p:spTgt spid="2057"/>
                                        </p:tgtEl>
                                        <p:attrNameLst>
                                          <p:attrName>style.rotation</p:attrName>
                                        </p:attrNameLst>
                                      </p:cBhvr>
                                      <p:tavLst>
                                        <p:tav tm="0">
                                          <p:val>
                                            <p:fltVal val="90"/>
                                          </p:val>
                                        </p:tav>
                                        <p:tav tm="100000">
                                          <p:val>
                                            <p:fltVal val="0"/>
                                          </p:val>
                                        </p:tav>
                                      </p:tavLst>
                                    </p:anim>
                                    <p:animEffect transition="in" filter="fade">
                                      <p:cBhvr>
                                        <p:cTn id="10" dur="1000"/>
                                        <p:tgtEl>
                                          <p:spTgt spid="2057"/>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2056"/>
                                        </p:tgtEl>
                                        <p:attrNameLst>
                                          <p:attrName>style.visibility</p:attrName>
                                        </p:attrNameLst>
                                      </p:cBhvr>
                                      <p:to>
                                        <p:strVal val="visible"/>
                                      </p:to>
                                    </p:set>
                                    <p:animEffect transition="in" filter="fade">
                                      <p:cBhvr>
                                        <p:cTn id="15" dur="1000"/>
                                        <p:tgtEl>
                                          <p:spTgt spid="2056"/>
                                        </p:tgtEl>
                                      </p:cBhvr>
                                    </p:animEffect>
                                    <p:anim calcmode="lin" valueType="num">
                                      <p:cBhvr>
                                        <p:cTn id="16" dur="1000" fill="hold"/>
                                        <p:tgtEl>
                                          <p:spTgt spid="2056"/>
                                        </p:tgtEl>
                                        <p:attrNameLst>
                                          <p:attrName>ppt_x</p:attrName>
                                        </p:attrNameLst>
                                      </p:cBhvr>
                                      <p:tavLst>
                                        <p:tav tm="0">
                                          <p:val>
                                            <p:strVal val="#ppt_x"/>
                                          </p:val>
                                        </p:tav>
                                        <p:tav tm="100000">
                                          <p:val>
                                            <p:strVal val="#ppt_x"/>
                                          </p:val>
                                        </p:tav>
                                      </p:tavLst>
                                    </p:anim>
                                    <p:anim calcmode="lin" valueType="num">
                                      <p:cBhvr>
                                        <p:cTn id="17" dur="1000" fill="hold"/>
                                        <p:tgtEl>
                                          <p:spTgt spid="20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5 Marcador de número de diapositiva"/>
          <p:cNvSpPr>
            <a:spLocks noGrp="1"/>
          </p:cNvSpPr>
          <p:nvPr>
            <p:ph type="sldNum" sz="quarter" idx="12"/>
          </p:nvPr>
        </p:nvSpPr>
        <p:spPr/>
        <p:txBody>
          <a:bodyPr/>
          <a:lstStyle/>
          <a:p>
            <a:pPr>
              <a:defRPr/>
            </a:pPr>
            <a:fld id="{285FFB55-CD1B-47CA-8B00-80D4C86E1C5D}" type="slidenum">
              <a:rPr lang="es-ES"/>
              <a:pPr>
                <a:defRPr/>
              </a:pPr>
              <a:t>4</a:t>
            </a:fld>
            <a:endParaRPr lang="es-ES" dirty="0"/>
          </a:p>
        </p:txBody>
      </p:sp>
      <p:pic>
        <p:nvPicPr>
          <p:cNvPr id="16386" name="Picture 7" descr="plantilla"/>
          <p:cNvPicPr>
            <a:picLocks noChangeAspect="1" noChangeArrowheads="1"/>
          </p:cNvPicPr>
          <p:nvPr/>
        </p:nvPicPr>
        <p:blipFill>
          <a:blip r:embed="rId2">
            <a:clrChange>
              <a:clrFrom>
                <a:srgbClr val="BABFC3"/>
              </a:clrFrom>
              <a:clrTo>
                <a:srgbClr val="BABFC3">
                  <a:alpha val="0"/>
                </a:srgbClr>
              </a:clrTo>
            </a:clrChange>
          </a:blip>
          <a:srcRect/>
          <a:stretch>
            <a:fillRect/>
          </a:stretch>
        </p:blipFill>
        <p:spPr bwMode="auto">
          <a:xfrm>
            <a:off x="0" y="4797425"/>
            <a:ext cx="9144000" cy="2060575"/>
          </a:xfrm>
          <a:prstGeom prst="rect">
            <a:avLst/>
          </a:prstGeom>
          <a:noFill/>
          <a:ln w="9525">
            <a:noFill/>
            <a:miter lim="800000"/>
            <a:headEnd/>
            <a:tailEnd/>
          </a:ln>
        </p:spPr>
      </p:pic>
      <p:pic>
        <p:nvPicPr>
          <p:cNvPr id="16387" name="Picture 5" descr="logoconsejo"/>
          <p:cNvPicPr>
            <a:picLocks noChangeAspect="1" noChangeArrowheads="1"/>
          </p:cNvPicPr>
          <p:nvPr/>
        </p:nvPicPr>
        <p:blipFill>
          <a:blip r:embed="rId3"/>
          <a:srcRect/>
          <a:stretch>
            <a:fillRect/>
          </a:stretch>
        </p:blipFill>
        <p:spPr bwMode="auto">
          <a:xfrm>
            <a:off x="7956550" y="5734050"/>
            <a:ext cx="971550" cy="933450"/>
          </a:xfrm>
          <a:prstGeom prst="rect">
            <a:avLst/>
          </a:prstGeom>
          <a:noFill/>
          <a:ln w="9525">
            <a:noFill/>
            <a:miter lim="800000"/>
            <a:headEnd/>
            <a:tailEnd/>
          </a:ln>
        </p:spPr>
      </p:pic>
      <p:sp>
        <p:nvSpPr>
          <p:cNvPr id="16388" name="Text Box 12"/>
          <p:cNvSpPr txBox="1">
            <a:spLocks noChangeArrowheads="1"/>
          </p:cNvSpPr>
          <p:nvPr/>
        </p:nvSpPr>
        <p:spPr bwMode="auto">
          <a:xfrm>
            <a:off x="2093913" y="6461125"/>
            <a:ext cx="5267325" cy="396875"/>
          </a:xfrm>
          <a:prstGeom prst="rect">
            <a:avLst/>
          </a:prstGeom>
          <a:noFill/>
          <a:ln w="9525" algn="ctr">
            <a:noFill/>
            <a:miter lim="800000"/>
            <a:headEnd/>
            <a:tailEnd/>
          </a:ln>
        </p:spPr>
        <p:txBody>
          <a:bodyPr wrap="none">
            <a:spAutoFit/>
          </a:bodyPr>
          <a:lstStyle/>
          <a:p>
            <a:pPr>
              <a:buFontTx/>
              <a:buChar char="-"/>
            </a:pPr>
            <a:r>
              <a:rPr lang="es-ES">
                <a:latin typeface="Calibri" pitchFamily="34" charset="0"/>
              </a:rPr>
              <a:t> </a:t>
            </a:r>
            <a:r>
              <a:rPr lang="es-ES" b="1">
                <a:latin typeface="Calibri" pitchFamily="34" charset="0"/>
              </a:rPr>
              <a:t>8º Jornada de Administración de Salud</a:t>
            </a:r>
            <a:r>
              <a:rPr lang="es-ES">
                <a:latin typeface="Calibri" pitchFamily="34" charset="0"/>
              </a:rPr>
              <a:t> </a:t>
            </a:r>
            <a:r>
              <a:rPr lang="es-ES" b="1">
                <a:latin typeface="Calibri" pitchFamily="34" charset="0"/>
              </a:rPr>
              <a:t>-</a:t>
            </a:r>
            <a:r>
              <a:rPr lang="es-ES">
                <a:latin typeface="Calibri" pitchFamily="34" charset="0"/>
              </a:rPr>
              <a:t> </a:t>
            </a:r>
          </a:p>
        </p:txBody>
      </p:sp>
      <p:pic>
        <p:nvPicPr>
          <p:cNvPr id="3073" name="Picture 1"/>
          <p:cNvPicPr>
            <a:picLocks noChangeAspect="1" noChangeArrowheads="1"/>
          </p:cNvPicPr>
          <p:nvPr/>
        </p:nvPicPr>
        <p:blipFill>
          <a:blip r:embed="rId4" cstate="print">
            <a:extLst>
              <a:ext uri="{28A0092B-C50C-407E-A947-70E740481C1C}"/>
            </a:extLst>
          </a:blip>
          <a:srcRect/>
          <a:stretch>
            <a:fillRect/>
          </a:stretch>
        </p:blipFill>
        <p:spPr bwMode="auto">
          <a:xfrm>
            <a:off x="1691680" y="980728"/>
            <a:ext cx="5000625" cy="3048000"/>
          </a:xfrm>
          <a:prstGeom prst="rect">
            <a:avLst/>
          </a:prstGeom>
          <a:ln w="38100" cap="sq">
            <a:solidFill>
              <a:srgbClr val="000000"/>
            </a:solidFill>
            <a:prstDash val="solid"/>
            <a:miter lim="800000"/>
          </a:ln>
          <a:effectLst>
            <a:outerShdw blurRad="50800" dist="38100" dir="2700000" algn="tl" rotWithShape="0">
              <a:srgbClr val="000000">
                <a:alpha val="43000"/>
              </a:srgbClr>
            </a:outerShdw>
            <a:softEdge rad="63500"/>
          </a:effectLst>
          <a:extLst>
            <a:ext uri="{909E8E84-426E-40DD-AFC4-6F175D3DCCD1}"/>
            <a:ext uri="{91240B29-F687-4F45-9708-019B960494DF}"/>
          </a:extLst>
        </p:spPr>
      </p:pic>
      <p:sp>
        <p:nvSpPr>
          <p:cNvPr id="2" name="1 Rectángulo"/>
          <p:cNvSpPr/>
          <p:nvPr/>
        </p:nvSpPr>
        <p:spPr>
          <a:xfrm>
            <a:off x="503548" y="4525604"/>
            <a:ext cx="8136904" cy="1200329"/>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spAutoFit/>
          </a:bodyPr>
          <a:lstStyle/>
          <a:p>
            <a:pPr fontAlgn="auto">
              <a:spcBef>
                <a:spcPts val="0"/>
              </a:spcBef>
              <a:spcAft>
                <a:spcPts val="0"/>
              </a:spcAft>
              <a:defRPr/>
            </a:pPr>
            <a:r>
              <a:rPr lang="es-ES" dirty="0">
                <a:latin typeface="+mn-lt"/>
              </a:rPr>
              <a:t>Según cifras relevadas en abril pasado por la Superintendencia de Servicios de Salud, en la Argentina hay 568 compañías que brindan cobertura médica a 6 millones de afiliados: 4 millones mediante convenios con obras sociales, y otros 2 millones a través de contratos directos. En total, el sector factura $3.600 millones </a:t>
            </a:r>
            <a:r>
              <a:rPr lang="es-ES" dirty="0">
                <a:latin typeface="+mn-lt"/>
              </a:rPr>
              <a:t>mensuales.</a:t>
            </a:r>
            <a:endParaRPr lang="es-ES" dirty="0">
              <a:latin typeface="+mn-lt"/>
            </a:endParaRPr>
          </a:p>
        </p:txBody>
      </p:sp>
      <p:pic>
        <p:nvPicPr>
          <p:cNvPr id="16393" name="Picture 6"/>
          <p:cNvPicPr>
            <a:picLocks noChangeAspect="1" noChangeArrowheads="1"/>
          </p:cNvPicPr>
          <p:nvPr/>
        </p:nvPicPr>
        <p:blipFill>
          <a:blip r:embed="rId5"/>
          <a:srcRect/>
          <a:stretch>
            <a:fillRect/>
          </a:stretch>
        </p:blipFill>
        <p:spPr bwMode="auto">
          <a:xfrm>
            <a:off x="7799388" y="30163"/>
            <a:ext cx="1285875" cy="723900"/>
          </a:xfrm>
          <a:prstGeom prst="rect">
            <a:avLst/>
          </a:prstGeom>
          <a:noFill/>
          <a:ln w="9525">
            <a:noFill/>
            <a:miter lim="800000"/>
            <a:headEnd/>
            <a:tailEnd/>
          </a:ln>
        </p:spPr>
      </p:pic>
      <p:sp>
        <p:nvSpPr>
          <p:cNvPr id="16394" name="9 CuadroTexto"/>
          <p:cNvSpPr txBox="1">
            <a:spLocks noChangeArrowheads="1"/>
          </p:cNvSpPr>
          <p:nvPr/>
        </p:nvSpPr>
        <p:spPr bwMode="auto">
          <a:xfrm>
            <a:off x="2843213" y="384175"/>
            <a:ext cx="2025650" cy="369888"/>
          </a:xfrm>
          <a:prstGeom prst="rect">
            <a:avLst/>
          </a:prstGeom>
          <a:noFill/>
          <a:ln w="9525">
            <a:noFill/>
            <a:miter lim="800000"/>
            <a:headEnd/>
            <a:tailEnd/>
          </a:ln>
        </p:spPr>
        <p:txBody>
          <a:bodyPr wrap="none">
            <a:spAutoFit/>
          </a:bodyPr>
          <a:lstStyle/>
          <a:p>
            <a:r>
              <a:rPr lang="es-ES_tradnl">
                <a:latin typeface="Calibri" pitchFamily="34" charset="0"/>
              </a:rPr>
              <a:t>Cdor. Osvaldo Lujan</a:t>
            </a:r>
            <a:endParaRPr lang="es-ES">
              <a:latin typeface="Calibri" pitchFamily="34" charset="0"/>
            </a:endParaRPr>
          </a:p>
        </p:txBody>
      </p:sp>
      <p:cxnSp>
        <p:nvCxnSpPr>
          <p:cNvPr id="11" name="10 Conector recto"/>
          <p:cNvCxnSpPr/>
          <p:nvPr/>
        </p:nvCxnSpPr>
        <p:spPr>
          <a:xfrm>
            <a:off x="0" y="836613"/>
            <a:ext cx="9085263" cy="0"/>
          </a:xfrm>
          <a:prstGeom prst="line">
            <a:avLst/>
          </a:prstGeom>
          <a:ln>
            <a:solidFill>
              <a:schemeClr val="tx2">
                <a:lumMod val="60000"/>
                <a:lumOff val="40000"/>
              </a:schemeClr>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073"/>
                                        </p:tgtEl>
                                        <p:attrNameLst>
                                          <p:attrName>style.visibility</p:attrName>
                                        </p:attrNameLst>
                                      </p:cBhvr>
                                      <p:to>
                                        <p:strVal val="visible"/>
                                      </p:to>
                                    </p:set>
                                    <p:animEffect transition="in" filter="wipe(down)">
                                      <p:cBhvr>
                                        <p:cTn id="7" dur="500"/>
                                        <p:tgtEl>
                                          <p:spTgt spid="307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2"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5 Marcador de número de diapositiva"/>
          <p:cNvSpPr>
            <a:spLocks noGrp="1"/>
          </p:cNvSpPr>
          <p:nvPr>
            <p:ph type="sldNum" sz="quarter" idx="12"/>
          </p:nvPr>
        </p:nvSpPr>
        <p:spPr/>
        <p:txBody>
          <a:bodyPr/>
          <a:lstStyle/>
          <a:p>
            <a:pPr>
              <a:defRPr/>
            </a:pPr>
            <a:fld id="{08E46FA7-9EFE-4FD0-9231-36906EBA44EB}" type="slidenum">
              <a:rPr lang="es-ES"/>
              <a:pPr>
                <a:defRPr/>
              </a:pPr>
              <a:t>5</a:t>
            </a:fld>
            <a:endParaRPr lang="es-ES" dirty="0"/>
          </a:p>
        </p:txBody>
      </p:sp>
      <p:pic>
        <p:nvPicPr>
          <p:cNvPr id="17410" name="Picture 7" descr="plantilla"/>
          <p:cNvPicPr>
            <a:picLocks noChangeAspect="1" noChangeArrowheads="1"/>
          </p:cNvPicPr>
          <p:nvPr/>
        </p:nvPicPr>
        <p:blipFill>
          <a:blip r:embed="rId2">
            <a:clrChange>
              <a:clrFrom>
                <a:srgbClr val="BABFC3"/>
              </a:clrFrom>
              <a:clrTo>
                <a:srgbClr val="BABFC3">
                  <a:alpha val="0"/>
                </a:srgbClr>
              </a:clrTo>
            </a:clrChange>
          </a:blip>
          <a:srcRect/>
          <a:stretch>
            <a:fillRect/>
          </a:stretch>
        </p:blipFill>
        <p:spPr bwMode="auto">
          <a:xfrm>
            <a:off x="0" y="4797425"/>
            <a:ext cx="9144000" cy="2060575"/>
          </a:xfrm>
          <a:prstGeom prst="rect">
            <a:avLst/>
          </a:prstGeom>
          <a:noFill/>
          <a:ln w="9525">
            <a:noFill/>
            <a:miter lim="800000"/>
            <a:headEnd/>
            <a:tailEnd/>
          </a:ln>
        </p:spPr>
      </p:pic>
      <p:pic>
        <p:nvPicPr>
          <p:cNvPr id="17411" name="Picture 5" descr="logoconsejo"/>
          <p:cNvPicPr>
            <a:picLocks noChangeAspect="1" noChangeArrowheads="1"/>
          </p:cNvPicPr>
          <p:nvPr/>
        </p:nvPicPr>
        <p:blipFill>
          <a:blip r:embed="rId3"/>
          <a:srcRect/>
          <a:stretch>
            <a:fillRect/>
          </a:stretch>
        </p:blipFill>
        <p:spPr bwMode="auto">
          <a:xfrm>
            <a:off x="7956550" y="5734050"/>
            <a:ext cx="971550" cy="933450"/>
          </a:xfrm>
          <a:prstGeom prst="rect">
            <a:avLst/>
          </a:prstGeom>
          <a:noFill/>
          <a:ln w="9525">
            <a:noFill/>
            <a:miter lim="800000"/>
            <a:headEnd/>
            <a:tailEnd/>
          </a:ln>
        </p:spPr>
      </p:pic>
      <p:sp>
        <p:nvSpPr>
          <p:cNvPr id="17412" name="Text Box 12"/>
          <p:cNvSpPr txBox="1">
            <a:spLocks noChangeArrowheads="1"/>
          </p:cNvSpPr>
          <p:nvPr/>
        </p:nvSpPr>
        <p:spPr bwMode="auto">
          <a:xfrm>
            <a:off x="2093913" y="6461125"/>
            <a:ext cx="5267325" cy="396875"/>
          </a:xfrm>
          <a:prstGeom prst="rect">
            <a:avLst/>
          </a:prstGeom>
          <a:noFill/>
          <a:ln w="9525" algn="ctr">
            <a:noFill/>
            <a:miter lim="800000"/>
            <a:headEnd/>
            <a:tailEnd/>
          </a:ln>
        </p:spPr>
        <p:txBody>
          <a:bodyPr wrap="none">
            <a:spAutoFit/>
          </a:bodyPr>
          <a:lstStyle/>
          <a:p>
            <a:pPr>
              <a:buFontTx/>
              <a:buChar char="-"/>
            </a:pPr>
            <a:r>
              <a:rPr lang="es-ES">
                <a:latin typeface="Calibri" pitchFamily="34" charset="0"/>
              </a:rPr>
              <a:t> </a:t>
            </a:r>
            <a:r>
              <a:rPr lang="es-ES" b="1">
                <a:latin typeface="Calibri" pitchFamily="34" charset="0"/>
              </a:rPr>
              <a:t>8º Jornada de Administración de Salud</a:t>
            </a:r>
            <a:r>
              <a:rPr lang="es-ES">
                <a:latin typeface="Calibri" pitchFamily="34" charset="0"/>
              </a:rPr>
              <a:t> </a:t>
            </a:r>
            <a:r>
              <a:rPr lang="es-ES" b="1">
                <a:latin typeface="Calibri" pitchFamily="34" charset="0"/>
              </a:rPr>
              <a:t>-</a:t>
            </a:r>
            <a:r>
              <a:rPr lang="es-ES">
                <a:latin typeface="Calibri" pitchFamily="34" charset="0"/>
              </a:rPr>
              <a:t> </a:t>
            </a:r>
          </a:p>
        </p:txBody>
      </p:sp>
      <p:sp>
        <p:nvSpPr>
          <p:cNvPr id="2" name="1 Rectángulo"/>
          <p:cNvSpPr>
            <a:spLocks noChangeArrowheads="1"/>
          </p:cNvSpPr>
          <p:nvPr/>
        </p:nvSpPr>
        <p:spPr bwMode="auto">
          <a:xfrm>
            <a:off x="14288" y="1128713"/>
            <a:ext cx="9067800" cy="2586037"/>
          </a:xfrm>
          <a:prstGeom prst="rect">
            <a:avLst/>
          </a:prstGeom>
          <a:noFill/>
          <a:ln w="9525">
            <a:noFill/>
            <a:miter lim="800000"/>
            <a:headEnd/>
            <a:tailEnd/>
          </a:ln>
        </p:spPr>
        <p:txBody>
          <a:bodyPr>
            <a:spAutoFit/>
          </a:bodyPr>
          <a:lstStyle/>
          <a:p>
            <a:r>
              <a:rPr lang="es-ES" b="1">
                <a:latin typeface="Calibri" pitchFamily="34" charset="0"/>
              </a:rPr>
              <a:t>PRINCIPALES MODIFICACIONES DE LA LEY DE PREPAGAS (Ley 26682) </a:t>
            </a:r>
            <a:endParaRPr lang="es-ES">
              <a:latin typeface="Calibri" pitchFamily="34" charset="0"/>
            </a:endParaRPr>
          </a:p>
          <a:p>
            <a:endParaRPr lang="es-ES">
              <a:latin typeface="Calibri" pitchFamily="34" charset="0"/>
            </a:endParaRPr>
          </a:p>
          <a:p>
            <a:r>
              <a:rPr lang="es-ES">
                <a:latin typeface="Calibri" pitchFamily="34" charset="0"/>
              </a:rPr>
              <a:t>1) La edad ya no podrá ser tomada como criterio de rechazo o de admisión. </a:t>
            </a:r>
          </a:p>
          <a:p>
            <a:r>
              <a:rPr lang="es-ES">
                <a:latin typeface="Calibri" pitchFamily="34" charset="0"/>
              </a:rPr>
              <a:t>2) No se les podrá aumentar el valor de la cuota a los mayores de 65 años que tengan al menos diez años de antigüedad en la cobertura médica. </a:t>
            </a:r>
          </a:p>
          <a:p>
            <a:r>
              <a:rPr lang="es-ES_tradnl">
                <a:latin typeface="Calibri" pitchFamily="34" charset="0"/>
              </a:rPr>
              <a:t>3) El incremento del valor de la cobertura por salto etario no podrá ser mayor a 3 veces el valor mínimo.</a:t>
            </a:r>
          </a:p>
          <a:p>
            <a:r>
              <a:rPr lang="es-ES">
                <a:latin typeface="Calibri" pitchFamily="34" charset="0"/>
              </a:rPr>
              <a:t>4) Imposibilidad de períodos de carencias.</a:t>
            </a:r>
          </a:p>
          <a:p>
            <a:r>
              <a:rPr lang="es-ES">
                <a:latin typeface="Calibri" pitchFamily="34" charset="0"/>
              </a:rPr>
              <a:t>5) No se podrá rechazar a un usuario a causa de enfermedades preexistentes.</a:t>
            </a:r>
          </a:p>
        </p:txBody>
      </p:sp>
      <p:pic>
        <p:nvPicPr>
          <p:cNvPr id="7169" name="Picture 1"/>
          <p:cNvPicPr>
            <a:picLocks noChangeAspect="1" noChangeArrowheads="1"/>
          </p:cNvPicPr>
          <p:nvPr/>
        </p:nvPicPr>
        <p:blipFill>
          <a:blip r:embed="rId4"/>
          <a:srcRect/>
          <a:stretch>
            <a:fillRect/>
          </a:stretch>
        </p:blipFill>
        <p:spPr bwMode="auto">
          <a:xfrm>
            <a:off x="6419850" y="3768725"/>
            <a:ext cx="2724150" cy="1808163"/>
          </a:xfrm>
          <a:prstGeom prst="rect">
            <a:avLst/>
          </a:prstGeom>
          <a:ln>
            <a:noFill/>
          </a:ln>
          <a:effectLst>
            <a:outerShdw blurRad="292100" dist="139700" dir="2700000" algn="tl" rotWithShape="0">
              <a:srgbClr val="333333">
                <a:alpha val="65000"/>
              </a:srgbClr>
            </a:outerShdw>
          </a:effectLst>
          <a:extLst>
            <a:ext uri="{909E8E84-426E-40DD-AFC4-6F175D3DCCD1}"/>
            <a:ext uri="{91240B29-F687-4F45-9708-019B960494DF}"/>
          </a:extLst>
        </p:spPr>
      </p:pic>
      <p:sp>
        <p:nvSpPr>
          <p:cNvPr id="3" name="2 CuadroTexto"/>
          <p:cNvSpPr txBox="1">
            <a:spLocks noChangeArrowheads="1"/>
          </p:cNvSpPr>
          <p:nvPr/>
        </p:nvSpPr>
        <p:spPr bwMode="auto">
          <a:xfrm>
            <a:off x="66675" y="3768725"/>
            <a:ext cx="8029575" cy="922338"/>
          </a:xfrm>
          <a:prstGeom prst="rect">
            <a:avLst/>
          </a:prstGeom>
          <a:noFill/>
          <a:ln w="9525">
            <a:noFill/>
            <a:miter lim="800000"/>
            <a:headEnd/>
            <a:tailEnd/>
          </a:ln>
        </p:spPr>
        <p:txBody>
          <a:bodyPr>
            <a:spAutoFit/>
          </a:bodyPr>
          <a:lstStyle/>
          <a:p>
            <a:r>
              <a:rPr lang="es-ES_tradnl" b="1">
                <a:latin typeface="Calibri" pitchFamily="34" charset="0"/>
              </a:rPr>
              <a:t>Nuevas Leyes:</a:t>
            </a:r>
          </a:p>
          <a:p>
            <a:pPr>
              <a:buFontTx/>
              <a:buAutoNum type="arabicParenR"/>
            </a:pPr>
            <a:r>
              <a:rPr lang="es-ES">
                <a:latin typeface="Calibri" pitchFamily="34" charset="0"/>
              </a:rPr>
              <a:t>Prevención y Control de los Trastornos Alimentarios </a:t>
            </a:r>
            <a:r>
              <a:rPr lang="es-ES_tradnl">
                <a:latin typeface="Calibri" pitchFamily="34" charset="0"/>
              </a:rPr>
              <a:t>(Ley 26.396)</a:t>
            </a:r>
          </a:p>
          <a:p>
            <a:pPr>
              <a:buFontTx/>
              <a:buAutoNum type="arabicParenR"/>
            </a:pPr>
            <a:r>
              <a:rPr lang="es-ES_tradnl">
                <a:latin typeface="Calibri" pitchFamily="34" charset="0"/>
              </a:rPr>
              <a:t>Fertilización Asistida (Ley 26.862)</a:t>
            </a:r>
          </a:p>
        </p:txBody>
      </p:sp>
      <p:pic>
        <p:nvPicPr>
          <p:cNvPr id="17416" name="Picture 6"/>
          <p:cNvPicPr>
            <a:picLocks noChangeAspect="1" noChangeArrowheads="1"/>
          </p:cNvPicPr>
          <p:nvPr/>
        </p:nvPicPr>
        <p:blipFill>
          <a:blip r:embed="rId5"/>
          <a:srcRect/>
          <a:stretch>
            <a:fillRect/>
          </a:stretch>
        </p:blipFill>
        <p:spPr bwMode="auto">
          <a:xfrm>
            <a:off x="7799388" y="30163"/>
            <a:ext cx="1285875" cy="723900"/>
          </a:xfrm>
          <a:prstGeom prst="rect">
            <a:avLst/>
          </a:prstGeom>
          <a:noFill/>
          <a:ln w="9525">
            <a:noFill/>
            <a:miter lim="800000"/>
            <a:headEnd/>
            <a:tailEnd/>
          </a:ln>
        </p:spPr>
      </p:pic>
      <p:sp>
        <p:nvSpPr>
          <p:cNvPr id="17417" name="9 CuadroTexto"/>
          <p:cNvSpPr txBox="1">
            <a:spLocks noChangeArrowheads="1"/>
          </p:cNvSpPr>
          <p:nvPr/>
        </p:nvSpPr>
        <p:spPr bwMode="auto">
          <a:xfrm>
            <a:off x="2843213" y="384175"/>
            <a:ext cx="2025650" cy="369888"/>
          </a:xfrm>
          <a:prstGeom prst="rect">
            <a:avLst/>
          </a:prstGeom>
          <a:noFill/>
          <a:ln w="9525">
            <a:noFill/>
            <a:miter lim="800000"/>
            <a:headEnd/>
            <a:tailEnd/>
          </a:ln>
        </p:spPr>
        <p:txBody>
          <a:bodyPr wrap="none">
            <a:spAutoFit/>
          </a:bodyPr>
          <a:lstStyle/>
          <a:p>
            <a:r>
              <a:rPr lang="es-ES_tradnl">
                <a:latin typeface="Calibri" pitchFamily="34" charset="0"/>
              </a:rPr>
              <a:t>Cdor. Osvaldo Lujan</a:t>
            </a:r>
            <a:endParaRPr lang="es-ES">
              <a:latin typeface="Calibri" pitchFamily="34" charset="0"/>
            </a:endParaRPr>
          </a:p>
        </p:txBody>
      </p:sp>
      <p:cxnSp>
        <p:nvCxnSpPr>
          <p:cNvPr id="11" name="10 Conector recto"/>
          <p:cNvCxnSpPr/>
          <p:nvPr/>
        </p:nvCxnSpPr>
        <p:spPr>
          <a:xfrm>
            <a:off x="0" y="836613"/>
            <a:ext cx="9085263" cy="0"/>
          </a:xfrm>
          <a:prstGeom prst="line">
            <a:avLst/>
          </a:prstGeom>
          <a:ln>
            <a:solidFill>
              <a:schemeClr val="tx2">
                <a:lumMod val="60000"/>
                <a:lumOff val="40000"/>
              </a:schemeClr>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69"/>
                                        </p:tgtEl>
                                        <p:attrNameLst>
                                          <p:attrName>style.visibility</p:attrName>
                                        </p:attrNameLst>
                                      </p:cBhvr>
                                      <p:to>
                                        <p:strVal val="visible"/>
                                      </p:to>
                                    </p:set>
                                    <p:animEffect transition="in" filter="fade">
                                      <p:cBhvr>
                                        <p:cTn id="14" dur="1000"/>
                                        <p:tgtEl>
                                          <p:spTgt spid="7169"/>
                                        </p:tgtEl>
                                      </p:cBhvr>
                                    </p:animEffect>
                                    <p:anim calcmode="lin" valueType="num">
                                      <p:cBhvr>
                                        <p:cTn id="15" dur="1000" fill="hold"/>
                                        <p:tgtEl>
                                          <p:spTgt spid="7169"/>
                                        </p:tgtEl>
                                        <p:attrNameLst>
                                          <p:attrName>ppt_x</p:attrName>
                                        </p:attrNameLst>
                                      </p:cBhvr>
                                      <p:tavLst>
                                        <p:tav tm="0">
                                          <p:val>
                                            <p:strVal val="#ppt_x"/>
                                          </p:val>
                                        </p:tav>
                                        <p:tav tm="100000">
                                          <p:val>
                                            <p:strVal val="#ppt_x"/>
                                          </p:val>
                                        </p:tav>
                                      </p:tavLst>
                                    </p:anim>
                                    <p:anim calcmode="lin" valueType="num">
                                      <p:cBhvr>
                                        <p:cTn id="16" dur="1000" fill="hold"/>
                                        <p:tgtEl>
                                          <p:spTgt spid="716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fade">
                                      <p:cBhvr>
                                        <p:cTn id="28" dur="1000"/>
                                        <p:tgtEl>
                                          <p:spTgt spid="2">
                                            <p:txEl>
                                              <p:pRg st="3" end="3"/>
                                            </p:txEl>
                                          </p:spTgt>
                                        </p:tgtEl>
                                      </p:cBhvr>
                                    </p:animEffect>
                                    <p:anim calcmode="lin" valueType="num">
                                      <p:cBhvr>
                                        <p:cTn id="29"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Effect transition="in" filter="fade">
                                      <p:cBhvr>
                                        <p:cTn id="35" dur="1000"/>
                                        <p:tgtEl>
                                          <p:spTgt spid="2">
                                            <p:txEl>
                                              <p:pRg st="4" end="4"/>
                                            </p:txEl>
                                          </p:spTgt>
                                        </p:tgtEl>
                                      </p:cBhvr>
                                    </p:animEffect>
                                    <p:anim calcmode="lin" valueType="num">
                                      <p:cBhvr>
                                        <p:cTn id="36"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2">
                                            <p:txEl>
                                              <p:pRg st="5" end="5"/>
                                            </p:txEl>
                                          </p:spTgt>
                                        </p:tgtEl>
                                        <p:attrNameLst>
                                          <p:attrName>style.visibility</p:attrName>
                                        </p:attrNameLst>
                                      </p:cBhvr>
                                      <p:to>
                                        <p:strVal val="visible"/>
                                      </p:to>
                                    </p:set>
                                    <p:animEffect transition="in" filter="fade">
                                      <p:cBhvr>
                                        <p:cTn id="42" dur="1000"/>
                                        <p:tgtEl>
                                          <p:spTgt spid="2">
                                            <p:txEl>
                                              <p:pRg st="5" end="5"/>
                                            </p:txEl>
                                          </p:spTgt>
                                        </p:tgtEl>
                                      </p:cBhvr>
                                    </p:animEffect>
                                    <p:anim calcmode="lin" valueType="num">
                                      <p:cBhvr>
                                        <p:cTn id="43"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2">
                                            <p:txEl>
                                              <p:pRg st="6" end="6"/>
                                            </p:txEl>
                                          </p:spTgt>
                                        </p:tgtEl>
                                        <p:attrNameLst>
                                          <p:attrName>style.visibility</p:attrName>
                                        </p:attrNameLst>
                                      </p:cBhvr>
                                      <p:to>
                                        <p:strVal val="visible"/>
                                      </p:to>
                                    </p:set>
                                    <p:animEffect transition="in" filter="fade">
                                      <p:cBhvr>
                                        <p:cTn id="49" dur="1000"/>
                                        <p:tgtEl>
                                          <p:spTgt spid="2">
                                            <p:txEl>
                                              <p:pRg st="6" end="6"/>
                                            </p:txEl>
                                          </p:spTgt>
                                        </p:tgtEl>
                                      </p:cBhvr>
                                    </p:animEffect>
                                    <p:anim calcmode="lin" valueType="num">
                                      <p:cBhvr>
                                        <p:cTn id="50"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1" presetClass="entr" presetSubtype="1" fill="hold" grpId="0" nodeType="clickEffect">
                                  <p:stCondLst>
                                    <p:cond delay="0"/>
                                  </p:stCondLst>
                                  <p:childTnLst>
                                    <p:set>
                                      <p:cBhvr>
                                        <p:cTn id="55" dur="1" fill="hold">
                                          <p:stCondLst>
                                            <p:cond delay="0"/>
                                          </p:stCondLst>
                                        </p:cTn>
                                        <p:tgtEl>
                                          <p:spTgt spid="3"/>
                                        </p:tgtEl>
                                        <p:attrNameLst>
                                          <p:attrName>style.visibility</p:attrName>
                                        </p:attrNameLst>
                                      </p:cBhvr>
                                      <p:to>
                                        <p:strVal val="visible"/>
                                      </p:to>
                                    </p:set>
                                    <p:animEffect transition="in" filter="wheel(1)">
                                      <p:cBhvr>
                                        <p:cTn id="56"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5 Marcador de número de diapositiva"/>
          <p:cNvSpPr>
            <a:spLocks noGrp="1"/>
          </p:cNvSpPr>
          <p:nvPr>
            <p:ph type="sldNum" sz="quarter" idx="12"/>
          </p:nvPr>
        </p:nvSpPr>
        <p:spPr/>
        <p:txBody>
          <a:bodyPr/>
          <a:lstStyle/>
          <a:p>
            <a:pPr>
              <a:defRPr/>
            </a:pPr>
            <a:fld id="{E8196B56-132E-44FD-BCEE-F486E8142991}" type="slidenum">
              <a:rPr lang="es-ES"/>
              <a:pPr>
                <a:defRPr/>
              </a:pPr>
              <a:t>6</a:t>
            </a:fld>
            <a:endParaRPr lang="es-ES" dirty="0"/>
          </a:p>
        </p:txBody>
      </p:sp>
      <p:pic>
        <p:nvPicPr>
          <p:cNvPr id="18434" name="Picture 7" descr="plantilla"/>
          <p:cNvPicPr>
            <a:picLocks noChangeAspect="1" noChangeArrowheads="1"/>
          </p:cNvPicPr>
          <p:nvPr/>
        </p:nvPicPr>
        <p:blipFill>
          <a:blip r:embed="rId2">
            <a:clrChange>
              <a:clrFrom>
                <a:srgbClr val="BABFC3"/>
              </a:clrFrom>
              <a:clrTo>
                <a:srgbClr val="BABFC3">
                  <a:alpha val="0"/>
                </a:srgbClr>
              </a:clrTo>
            </a:clrChange>
          </a:blip>
          <a:srcRect/>
          <a:stretch>
            <a:fillRect/>
          </a:stretch>
        </p:blipFill>
        <p:spPr bwMode="auto">
          <a:xfrm>
            <a:off x="0" y="4797425"/>
            <a:ext cx="9144000" cy="2060575"/>
          </a:xfrm>
          <a:prstGeom prst="rect">
            <a:avLst/>
          </a:prstGeom>
          <a:noFill/>
          <a:ln w="9525">
            <a:noFill/>
            <a:miter lim="800000"/>
            <a:headEnd/>
            <a:tailEnd/>
          </a:ln>
        </p:spPr>
      </p:pic>
      <p:pic>
        <p:nvPicPr>
          <p:cNvPr id="18435" name="Picture 5" descr="logoconsejo"/>
          <p:cNvPicPr>
            <a:picLocks noChangeAspect="1" noChangeArrowheads="1"/>
          </p:cNvPicPr>
          <p:nvPr/>
        </p:nvPicPr>
        <p:blipFill>
          <a:blip r:embed="rId3"/>
          <a:srcRect/>
          <a:stretch>
            <a:fillRect/>
          </a:stretch>
        </p:blipFill>
        <p:spPr bwMode="auto">
          <a:xfrm>
            <a:off x="7956550" y="5734050"/>
            <a:ext cx="971550" cy="933450"/>
          </a:xfrm>
          <a:prstGeom prst="rect">
            <a:avLst/>
          </a:prstGeom>
          <a:noFill/>
          <a:ln w="9525">
            <a:noFill/>
            <a:miter lim="800000"/>
            <a:headEnd/>
            <a:tailEnd/>
          </a:ln>
        </p:spPr>
      </p:pic>
      <p:sp>
        <p:nvSpPr>
          <p:cNvPr id="18436" name="Text Box 12"/>
          <p:cNvSpPr txBox="1">
            <a:spLocks noChangeArrowheads="1"/>
          </p:cNvSpPr>
          <p:nvPr/>
        </p:nvSpPr>
        <p:spPr bwMode="auto">
          <a:xfrm>
            <a:off x="2093913" y="6461125"/>
            <a:ext cx="5267325" cy="396875"/>
          </a:xfrm>
          <a:prstGeom prst="rect">
            <a:avLst/>
          </a:prstGeom>
          <a:noFill/>
          <a:ln w="9525" algn="ctr">
            <a:noFill/>
            <a:miter lim="800000"/>
            <a:headEnd/>
            <a:tailEnd/>
          </a:ln>
        </p:spPr>
        <p:txBody>
          <a:bodyPr wrap="none">
            <a:spAutoFit/>
          </a:bodyPr>
          <a:lstStyle/>
          <a:p>
            <a:pPr>
              <a:buFontTx/>
              <a:buChar char="-"/>
            </a:pPr>
            <a:r>
              <a:rPr lang="es-ES">
                <a:latin typeface="Calibri" pitchFamily="34" charset="0"/>
              </a:rPr>
              <a:t> </a:t>
            </a:r>
            <a:r>
              <a:rPr lang="es-ES" b="1">
                <a:latin typeface="Calibri" pitchFamily="34" charset="0"/>
              </a:rPr>
              <a:t>8º Jornada de Administración de Salud</a:t>
            </a:r>
            <a:r>
              <a:rPr lang="es-ES">
                <a:latin typeface="Calibri" pitchFamily="34" charset="0"/>
              </a:rPr>
              <a:t> </a:t>
            </a:r>
            <a:r>
              <a:rPr lang="es-ES" b="1">
                <a:latin typeface="Calibri" pitchFamily="34" charset="0"/>
              </a:rPr>
              <a:t>-</a:t>
            </a:r>
            <a:r>
              <a:rPr lang="es-ES">
                <a:latin typeface="Calibri" pitchFamily="34" charset="0"/>
              </a:rPr>
              <a:t> </a:t>
            </a:r>
          </a:p>
        </p:txBody>
      </p:sp>
      <p:sp>
        <p:nvSpPr>
          <p:cNvPr id="2" name="1 Rectángulo"/>
          <p:cNvSpPr/>
          <p:nvPr/>
        </p:nvSpPr>
        <p:spPr>
          <a:xfrm>
            <a:off x="0" y="1268413"/>
            <a:ext cx="9085263" cy="6124575"/>
          </a:xfrm>
          <a:prstGeom prst="rect">
            <a:avLst/>
          </a:prstGeom>
        </p:spPr>
        <p:txBody>
          <a:bodyPr>
            <a:spAutoFit/>
          </a:bodyPr>
          <a:lstStyle/>
          <a:p>
            <a:pPr algn="just" fontAlgn="auto">
              <a:spcBef>
                <a:spcPts val="0"/>
              </a:spcBef>
              <a:spcAft>
                <a:spcPts val="0"/>
              </a:spcAft>
              <a:defRPr/>
            </a:pPr>
            <a:r>
              <a:rPr lang="es-ES" sz="2800" b="1" dirty="0">
                <a:latin typeface="+mn-lt"/>
              </a:rPr>
              <a:t>SUSTENTO DE UNA EMPRESA DE MEDICINA PRIVADA </a:t>
            </a:r>
          </a:p>
          <a:p>
            <a:pPr algn="just" fontAlgn="auto">
              <a:spcBef>
                <a:spcPts val="0"/>
              </a:spcBef>
              <a:spcAft>
                <a:spcPts val="0"/>
              </a:spcAft>
              <a:defRPr/>
            </a:pPr>
            <a:endParaRPr lang="es-ES" dirty="0">
              <a:latin typeface="+mn-lt"/>
            </a:endParaRPr>
          </a:p>
          <a:p>
            <a:pPr algn="just" fontAlgn="auto">
              <a:spcBef>
                <a:spcPts val="0"/>
              </a:spcBef>
              <a:spcAft>
                <a:spcPts val="0"/>
              </a:spcAft>
              <a:defRPr/>
            </a:pPr>
            <a:r>
              <a:rPr lang="es-ES" sz="2400" b="1" dirty="0">
                <a:latin typeface="+mn-lt"/>
              </a:rPr>
              <a:t>TRES PILARES FUNDAMENTALES </a:t>
            </a:r>
          </a:p>
          <a:p>
            <a:pPr marL="342900" indent="-342900" algn="just" fontAlgn="auto">
              <a:spcBef>
                <a:spcPts val="0"/>
              </a:spcBef>
              <a:spcAft>
                <a:spcPts val="0"/>
              </a:spcAft>
              <a:buFont typeface="Arial" panose="020B0604020202020204" pitchFamily="34" charset="0"/>
              <a:buChar char="•"/>
              <a:defRPr/>
            </a:pPr>
            <a:r>
              <a:rPr lang="es-ES" sz="2000" dirty="0">
                <a:latin typeface="+mn-lt"/>
              </a:rPr>
              <a:t>CRITERIO DE ADMISION </a:t>
            </a:r>
          </a:p>
          <a:p>
            <a:pPr marL="342900" indent="-342900" algn="just" fontAlgn="auto">
              <a:spcBef>
                <a:spcPts val="0"/>
              </a:spcBef>
              <a:spcAft>
                <a:spcPts val="0"/>
              </a:spcAft>
              <a:buFont typeface="Arial" panose="020B0604020202020204" pitchFamily="34" charset="0"/>
              <a:buChar char="•"/>
              <a:defRPr/>
            </a:pPr>
            <a:r>
              <a:rPr lang="es-ES" sz="2000" dirty="0">
                <a:latin typeface="+mn-lt"/>
              </a:rPr>
              <a:t>CALCULO ACTUARIAL DEL RIESGO MEDICO </a:t>
            </a:r>
          </a:p>
          <a:p>
            <a:pPr marL="342900" indent="-342900" algn="just" fontAlgn="auto">
              <a:spcBef>
                <a:spcPts val="0"/>
              </a:spcBef>
              <a:spcAft>
                <a:spcPts val="0"/>
              </a:spcAft>
              <a:buFont typeface="Arial" panose="020B0604020202020204" pitchFamily="34" charset="0"/>
              <a:buChar char="•"/>
              <a:defRPr/>
            </a:pPr>
            <a:r>
              <a:rPr lang="es-ES" sz="2000" dirty="0">
                <a:latin typeface="+mn-lt"/>
              </a:rPr>
              <a:t>ADECUADA ADMINISTRACION DE LOS RECURSOS</a:t>
            </a:r>
          </a:p>
          <a:p>
            <a:pPr algn="just" fontAlgn="auto">
              <a:spcBef>
                <a:spcPts val="0"/>
              </a:spcBef>
              <a:spcAft>
                <a:spcPts val="0"/>
              </a:spcAft>
              <a:defRPr/>
            </a:pPr>
            <a:endParaRPr lang="es-ES" sz="2400" dirty="0">
              <a:latin typeface="+mn-lt"/>
            </a:endParaRPr>
          </a:p>
          <a:p>
            <a:pPr algn="just" fontAlgn="auto">
              <a:spcBef>
                <a:spcPts val="0"/>
              </a:spcBef>
              <a:spcAft>
                <a:spcPts val="0"/>
              </a:spcAft>
              <a:defRPr/>
            </a:pPr>
            <a:r>
              <a:rPr lang="es-ES" sz="2400" b="1" dirty="0">
                <a:latin typeface="+mn-lt"/>
              </a:rPr>
              <a:t>COMO AFECTA ESTOS PILARES LAS NUEVAS REGLAMENTACIONES</a:t>
            </a:r>
          </a:p>
          <a:p>
            <a:pPr marL="342900" indent="-342900" algn="just" fontAlgn="auto">
              <a:spcBef>
                <a:spcPts val="0"/>
              </a:spcBef>
              <a:spcAft>
                <a:spcPts val="0"/>
              </a:spcAft>
              <a:buFont typeface="Arial" panose="020B0604020202020204" pitchFamily="34" charset="0"/>
              <a:buChar char="•"/>
              <a:defRPr/>
            </a:pPr>
            <a:r>
              <a:rPr lang="es-ES" sz="2000" dirty="0">
                <a:latin typeface="+mn-lt"/>
              </a:rPr>
              <a:t>Libre acceso de personas con enfermedades.</a:t>
            </a:r>
          </a:p>
          <a:p>
            <a:pPr marL="342900" indent="-342900" algn="just" fontAlgn="auto">
              <a:spcBef>
                <a:spcPts val="0"/>
              </a:spcBef>
              <a:spcAft>
                <a:spcPts val="0"/>
              </a:spcAft>
              <a:buFont typeface="Arial" panose="020B0604020202020204" pitchFamily="34" charset="0"/>
              <a:buChar char="•"/>
              <a:defRPr/>
            </a:pPr>
            <a:r>
              <a:rPr lang="es-ES" sz="2000" dirty="0">
                <a:latin typeface="+mn-lt"/>
              </a:rPr>
              <a:t>Desalentar al joven y sano a permanecer en el sistema.</a:t>
            </a:r>
          </a:p>
          <a:p>
            <a:pPr marL="342900" indent="-342900" algn="just" fontAlgn="auto">
              <a:spcBef>
                <a:spcPts val="0"/>
              </a:spcBef>
              <a:spcAft>
                <a:spcPts val="0"/>
              </a:spcAft>
              <a:buFont typeface="Arial" panose="020B0604020202020204" pitchFamily="34" charset="0"/>
              <a:buChar char="•"/>
              <a:defRPr/>
            </a:pPr>
            <a:r>
              <a:rPr lang="es-ES" sz="2000" dirty="0">
                <a:latin typeface="+mn-lt"/>
              </a:rPr>
              <a:t>Distorsión del calculo actuarial al no permitir ajuste de cuotas por edad.</a:t>
            </a:r>
          </a:p>
          <a:p>
            <a:pPr algn="just" fontAlgn="auto">
              <a:spcBef>
                <a:spcPts val="0"/>
              </a:spcBef>
              <a:spcAft>
                <a:spcPts val="0"/>
              </a:spcAft>
              <a:defRPr/>
            </a:pPr>
            <a:endParaRPr lang="es-ES" sz="2000" dirty="0">
              <a:latin typeface="+mn-lt"/>
            </a:endParaRPr>
          </a:p>
          <a:p>
            <a:pPr fontAlgn="auto">
              <a:spcBef>
                <a:spcPts val="0"/>
              </a:spcBef>
              <a:spcAft>
                <a:spcPts val="0"/>
              </a:spcAft>
              <a:defRPr/>
            </a:pPr>
            <a:r>
              <a:rPr lang="es-ES" sz="2000" dirty="0">
                <a:latin typeface="+mn-lt"/>
              </a:rPr>
              <a:t>                  Todo esto desfinancia a las empresas</a:t>
            </a:r>
          </a:p>
          <a:p>
            <a:pPr algn="just" fontAlgn="auto">
              <a:spcBef>
                <a:spcPts val="0"/>
              </a:spcBef>
              <a:spcAft>
                <a:spcPts val="0"/>
              </a:spcAft>
              <a:defRPr/>
            </a:pPr>
            <a:endParaRPr lang="es-ES" dirty="0">
              <a:latin typeface="+mn-lt"/>
            </a:endParaRPr>
          </a:p>
          <a:p>
            <a:pPr algn="just" fontAlgn="auto">
              <a:spcBef>
                <a:spcPts val="0"/>
              </a:spcBef>
              <a:spcAft>
                <a:spcPts val="0"/>
              </a:spcAft>
              <a:defRPr/>
            </a:pPr>
            <a:endParaRPr lang="es-ES" sz="2400" dirty="0">
              <a:latin typeface="+mn-lt"/>
            </a:endParaRPr>
          </a:p>
          <a:p>
            <a:pPr algn="just" fontAlgn="auto">
              <a:spcBef>
                <a:spcPts val="0"/>
              </a:spcBef>
              <a:spcAft>
                <a:spcPts val="0"/>
              </a:spcAft>
              <a:defRPr/>
            </a:pPr>
            <a:endParaRPr lang="es-ES" dirty="0">
              <a:latin typeface="+mn-lt"/>
            </a:endParaRPr>
          </a:p>
          <a:p>
            <a:pPr algn="just" fontAlgn="auto">
              <a:spcBef>
                <a:spcPts val="0"/>
              </a:spcBef>
              <a:spcAft>
                <a:spcPts val="0"/>
              </a:spcAft>
              <a:defRPr/>
            </a:pPr>
            <a:endParaRPr lang="es-ES" dirty="0">
              <a:latin typeface="+mn-lt"/>
            </a:endParaRPr>
          </a:p>
          <a:p>
            <a:pPr algn="just" fontAlgn="auto">
              <a:spcBef>
                <a:spcPts val="0"/>
              </a:spcBef>
              <a:spcAft>
                <a:spcPts val="0"/>
              </a:spcAft>
              <a:defRPr/>
            </a:pPr>
            <a:endParaRPr lang="es-ES" dirty="0">
              <a:latin typeface="+mn-lt"/>
            </a:endParaRPr>
          </a:p>
          <a:p>
            <a:pPr algn="just" fontAlgn="auto">
              <a:spcBef>
                <a:spcPts val="0"/>
              </a:spcBef>
              <a:spcAft>
                <a:spcPts val="0"/>
              </a:spcAft>
              <a:defRPr/>
            </a:pPr>
            <a:endParaRPr lang="es-ES" dirty="0">
              <a:latin typeface="+mn-lt"/>
            </a:endParaRPr>
          </a:p>
        </p:txBody>
      </p:sp>
      <p:pic>
        <p:nvPicPr>
          <p:cNvPr id="18438" name="Picture 6"/>
          <p:cNvPicPr>
            <a:picLocks noChangeAspect="1" noChangeArrowheads="1"/>
          </p:cNvPicPr>
          <p:nvPr/>
        </p:nvPicPr>
        <p:blipFill>
          <a:blip r:embed="rId4"/>
          <a:srcRect/>
          <a:stretch>
            <a:fillRect/>
          </a:stretch>
        </p:blipFill>
        <p:spPr bwMode="auto">
          <a:xfrm>
            <a:off x="7799388" y="30163"/>
            <a:ext cx="1285875" cy="723900"/>
          </a:xfrm>
          <a:prstGeom prst="rect">
            <a:avLst/>
          </a:prstGeom>
          <a:noFill/>
          <a:ln w="9525">
            <a:noFill/>
            <a:miter lim="800000"/>
            <a:headEnd/>
            <a:tailEnd/>
          </a:ln>
        </p:spPr>
      </p:pic>
      <p:sp>
        <p:nvSpPr>
          <p:cNvPr id="18439" name="7 CuadroTexto"/>
          <p:cNvSpPr txBox="1">
            <a:spLocks noChangeArrowheads="1"/>
          </p:cNvSpPr>
          <p:nvPr/>
        </p:nvSpPr>
        <p:spPr bwMode="auto">
          <a:xfrm>
            <a:off x="2843213" y="384175"/>
            <a:ext cx="2025650" cy="369888"/>
          </a:xfrm>
          <a:prstGeom prst="rect">
            <a:avLst/>
          </a:prstGeom>
          <a:noFill/>
          <a:ln w="9525">
            <a:noFill/>
            <a:miter lim="800000"/>
            <a:headEnd/>
            <a:tailEnd/>
          </a:ln>
        </p:spPr>
        <p:txBody>
          <a:bodyPr wrap="none">
            <a:spAutoFit/>
          </a:bodyPr>
          <a:lstStyle/>
          <a:p>
            <a:r>
              <a:rPr lang="es-ES_tradnl">
                <a:latin typeface="Calibri" pitchFamily="34" charset="0"/>
              </a:rPr>
              <a:t>Cdor. Osvaldo Lujan</a:t>
            </a:r>
            <a:endParaRPr lang="es-ES">
              <a:latin typeface="Calibri" pitchFamily="34" charset="0"/>
            </a:endParaRPr>
          </a:p>
        </p:txBody>
      </p:sp>
      <p:cxnSp>
        <p:nvCxnSpPr>
          <p:cNvPr id="9" name="8 Conector recto"/>
          <p:cNvCxnSpPr/>
          <p:nvPr/>
        </p:nvCxnSpPr>
        <p:spPr>
          <a:xfrm>
            <a:off x="0" y="836613"/>
            <a:ext cx="9085263" cy="0"/>
          </a:xfrm>
          <a:prstGeom prst="line">
            <a:avLst/>
          </a:prstGeom>
          <a:ln>
            <a:solidFill>
              <a:schemeClr val="tx2">
                <a:lumMod val="60000"/>
                <a:lumOff val="40000"/>
              </a:schemeClr>
            </a:solidFill>
            <a:prstDash val="solid"/>
          </a:ln>
        </p:spPr>
        <p:style>
          <a:lnRef idx="1">
            <a:schemeClr val="accent1"/>
          </a:lnRef>
          <a:fillRef idx="0">
            <a:schemeClr val="accent1"/>
          </a:fillRef>
          <a:effectRef idx="0">
            <a:schemeClr val="accent1"/>
          </a:effectRef>
          <a:fontRef idx="minor">
            <a:schemeClr val="tx1"/>
          </a:fontRef>
        </p:style>
      </p:cxnSp>
      <p:sp>
        <p:nvSpPr>
          <p:cNvPr id="3" name="2 Flecha abajo"/>
          <p:cNvSpPr/>
          <p:nvPr/>
        </p:nvSpPr>
        <p:spPr>
          <a:xfrm>
            <a:off x="2987824" y="4941168"/>
            <a:ext cx="360040" cy="288032"/>
          </a:xfrm>
          <a:prstGeom prst="downArrow">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s-AR"/>
          </a:p>
        </p:txBody>
      </p:sp>
      <p:sp>
        <p:nvSpPr>
          <p:cNvPr id="5" name="4 Rectángulo redondeado"/>
          <p:cNvSpPr/>
          <p:nvPr/>
        </p:nvSpPr>
        <p:spPr>
          <a:xfrm>
            <a:off x="827584" y="5229200"/>
            <a:ext cx="4320480" cy="454496"/>
          </a:xfrm>
          <a:prstGeom prst="roundRect">
            <a:avLst/>
          </a:prstGeom>
          <a:noFill/>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 calcmode="lin" valueType="num">
                                      <p:cBhvr additive="base">
                                        <p:cTn id="12"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2">
                                            <p:txEl>
                                              <p:pRg st="3" end="3"/>
                                            </p:txEl>
                                          </p:spTgt>
                                        </p:tgtEl>
                                        <p:attrNameLst>
                                          <p:attrName>style.visibility</p:attrName>
                                        </p:attrNameLst>
                                      </p:cBhvr>
                                      <p:to>
                                        <p:strVal val="visible"/>
                                      </p:to>
                                    </p:set>
                                    <p:animEffect transition="in" filter="fade">
                                      <p:cBhvr>
                                        <p:cTn id="18" dur="1000"/>
                                        <p:tgtEl>
                                          <p:spTgt spid="2">
                                            <p:txEl>
                                              <p:pRg st="3" end="3"/>
                                            </p:txEl>
                                          </p:spTgt>
                                        </p:tgtEl>
                                      </p:cBhvr>
                                    </p:animEffect>
                                    <p:anim calcmode="lin" valueType="num">
                                      <p:cBhvr>
                                        <p:cTn id="19"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0"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Effect transition="in" filter="fade">
                                      <p:cBhvr>
                                        <p:cTn id="25" dur="1000"/>
                                        <p:tgtEl>
                                          <p:spTgt spid="2">
                                            <p:txEl>
                                              <p:pRg st="4" end="4"/>
                                            </p:txEl>
                                          </p:spTgt>
                                        </p:tgtEl>
                                      </p:cBhvr>
                                    </p:animEffect>
                                    <p:anim calcmode="lin" valueType="num">
                                      <p:cBhvr>
                                        <p:cTn id="26"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27"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fade">
                                      <p:cBhvr>
                                        <p:cTn id="32" dur="1000"/>
                                        <p:tgtEl>
                                          <p:spTgt spid="2">
                                            <p:txEl>
                                              <p:pRg st="5" end="5"/>
                                            </p:txEl>
                                          </p:spTgt>
                                        </p:tgtEl>
                                      </p:cBhvr>
                                    </p:animEffect>
                                    <p:anim calcmode="lin" valueType="num">
                                      <p:cBhvr>
                                        <p:cTn id="33"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2">
                                            <p:txEl>
                                              <p:pRg st="7" end="7"/>
                                            </p:txEl>
                                          </p:spTgt>
                                        </p:tgtEl>
                                        <p:attrNameLst>
                                          <p:attrName>style.visibility</p:attrName>
                                        </p:attrNameLst>
                                      </p:cBhvr>
                                      <p:to>
                                        <p:strVal val="visible"/>
                                      </p:to>
                                    </p:set>
                                    <p:anim calcmode="lin" valueType="num">
                                      <p:cBhvr additive="base">
                                        <p:cTn id="3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2">
                                            <p:txEl>
                                              <p:pRg st="8" end="8"/>
                                            </p:txEl>
                                          </p:spTgt>
                                        </p:tgtEl>
                                        <p:attrNameLst>
                                          <p:attrName>style.visibility</p:attrName>
                                        </p:attrNameLst>
                                      </p:cBhvr>
                                      <p:to>
                                        <p:strVal val="visible"/>
                                      </p:to>
                                    </p:set>
                                    <p:anim calcmode="lin" valueType="num">
                                      <p:cBhvr additive="base">
                                        <p:cTn id="45"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nodeType="clickEffect">
                                  <p:stCondLst>
                                    <p:cond delay="0"/>
                                  </p:stCondLst>
                                  <p:childTnLst>
                                    <p:set>
                                      <p:cBhvr>
                                        <p:cTn id="50" dur="1" fill="hold">
                                          <p:stCondLst>
                                            <p:cond delay="0"/>
                                          </p:stCondLst>
                                        </p:cTn>
                                        <p:tgtEl>
                                          <p:spTgt spid="2">
                                            <p:txEl>
                                              <p:pRg st="9" end="9"/>
                                            </p:txEl>
                                          </p:spTgt>
                                        </p:tgtEl>
                                        <p:attrNameLst>
                                          <p:attrName>style.visibility</p:attrName>
                                        </p:attrNameLst>
                                      </p:cBhvr>
                                      <p:to>
                                        <p:strVal val="visible"/>
                                      </p:to>
                                    </p:set>
                                    <p:animEffect transition="in" filter="fade">
                                      <p:cBhvr>
                                        <p:cTn id="51" dur="1000"/>
                                        <p:tgtEl>
                                          <p:spTgt spid="2">
                                            <p:txEl>
                                              <p:pRg st="9" end="9"/>
                                            </p:txEl>
                                          </p:spTgt>
                                        </p:tgtEl>
                                      </p:cBhvr>
                                    </p:animEffect>
                                    <p:anim calcmode="lin" valueType="num">
                                      <p:cBhvr>
                                        <p:cTn id="52" dur="10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53" dur="1000" fill="hold"/>
                                        <p:tgtEl>
                                          <p:spTgt spid="2">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nodeType="clickEffect">
                                  <p:stCondLst>
                                    <p:cond delay="0"/>
                                  </p:stCondLst>
                                  <p:childTnLst>
                                    <p:set>
                                      <p:cBhvr>
                                        <p:cTn id="57" dur="1" fill="hold">
                                          <p:stCondLst>
                                            <p:cond delay="0"/>
                                          </p:stCondLst>
                                        </p:cTn>
                                        <p:tgtEl>
                                          <p:spTgt spid="2">
                                            <p:txEl>
                                              <p:pRg st="10" end="10"/>
                                            </p:txEl>
                                          </p:spTgt>
                                        </p:tgtEl>
                                        <p:attrNameLst>
                                          <p:attrName>style.visibility</p:attrName>
                                        </p:attrNameLst>
                                      </p:cBhvr>
                                      <p:to>
                                        <p:strVal val="visible"/>
                                      </p:to>
                                    </p:set>
                                    <p:animEffect transition="in" filter="fade">
                                      <p:cBhvr>
                                        <p:cTn id="58" dur="1000"/>
                                        <p:tgtEl>
                                          <p:spTgt spid="2">
                                            <p:txEl>
                                              <p:pRg st="10" end="10"/>
                                            </p:txEl>
                                          </p:spTgt>
                                        </p:tgtEl>
                                      </p:cBhvr>
                                    </p:animEffect>
                                    <p:anim calcmode="lin" valueType="num">
                                      <p:cBhvr>
                                        <p:cTn id="59" dur="10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60" dur="1000" fill="hold"/>
                                        <p:tgtEl>
                                          <p:spTgt spid="2">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7" presetClass="entr" presetSubtype="0" fill="hold" nodeType="clickEffect">
                                  <p:stCondLst>
                                    <p:cond delay="0"/>
                                  </p:stCondLst>
                                  <p:childTnLst>
                                    <p:set>
                                      <p:cBhvr>
                                        <p:cTn id="64" dur="1" fill="hold">
                                          <p:stCondLst>
                                            <p:cond delay="0"/>
                                          </p:stCondLst>
                                        </p:cTn>
                                        <p:tgtEl>
                                          <p:spTgt spid="3"/>
                                        </p:tgtEl>
                                        <p:attrNameLst>
                                          <p:attrName>style.visibility</p:attrName>
                                        </p:attrNameLst>
                                      </p:cBhvr>
                                      <p:to>
                                        <p:strVal val="visible"/>
                                      </p:to>
                                    </p:set>
                                    <p:animEffect transition="in" filter="fade">
                                      <p:cBhvr>
                                        <p:cTn id="65" dur="1000"/>
                                        <p:tgtEl>
                                          <p:spTgt spid="3"/>
                                        </p:tgtEl>
                                      </p:cBhvr>
                                    </p:animEffect>
                                    <p:anim calcmode="lin" valueType="num">
                                      <p:cBhvr>
                                        <p:cTn id="66" dur="1000" fill="hold"/>
                                        <p:tgtEl>
                                          <p:spTgt spid="3"/>
                                        </p:tgtEl>
                                        <p:attrNameLst>
                                          <p:attrName>ppt_x</p:attrName>
                                        </p:attrNameLst>
                                      </p:cBhvr>
                                      <p:tavLst>
                                        <p:tav tm="0">
                                          <p:val>
                                            <p:strVal val="#ppt_x"/>
                                          </p:val>
                                        </p:tav>
                                        <p:tav tm="100000">
                                          <p:val>
                                            <p:strVal val="#ppt_x"/>
                                          </p:val>
                                        </p:tav>
                                      </p:tavLst>
                                    </p:anim>
                                    <p:anim calcmode="lin" valueType="num">
                                      <p:cBhvr>
                                        <p:cTn id="6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53" presetClass="entr" presetSubtype="16" fill="hold" nodeType="clickEffect">
                                  <p:stCondLst>
                                    <p:cond delay="0"/>
                                  </p:stCondLst>
                                  <p:childTnLst>
                                    <p:set>
                                      <p:cBhvr>
                                        <p:cTn id="71" dur="1" fill="hold">
                                          <p:stCondLst>
                                            <p:cond delay="0"/>
                                          </p:stCondLst>
                                        </p:cTn>
                                        <p:tgtEl>
                                          <p:spTgt spid="5"/>
                                        </p:tgtEl>
                                        <p:attrNameLst>
                                          <p:attrName>style.visibility</p:attrName>
                                        </p:attrNameLst>
                                      </p:cBhvr>
                                      <p:to>
                                        <p:strVal val="visible"/>
                                      </p:to>
                                    </p:set>
                                    <p:anim calcmode="lin" valueType="num">
                                      <p:cBhvr>
                                        <p:cTn id="72" dur="500" fill="hold"/>
                                        <p:tgtEl>
                                          <p:spTgt spid="5"/>
                                        </p:tgtEl>
                                        <p:attrNameLst>
                                          <p:attrName>ppt_w</p:attrName>
                                        </p:attrNameLst>
                                      </p:cBhvr>
                                      <p:tavLst>
                                        <p:tav tm="0">
                                          <p:val>
                                            <p:fltVal val="0"/>
                                          </p:val>
                                        </p:tav>
                                        <p:tav tm="100000">
                                          <p:val>
                                            <p:strVal val="#ppt_w"/>
                                          </p:val>
                                        </p:tav>
                                      </p:tavLst>
                                    </p:anim>
                                    <p:anim calcmode="lin" valueType="num">
                                      <p:cBhvr>
                                        <p:cTn id="73" dur="500" fill="hold"/>
                                        <p:tgtEl>
                                          <p:spTgt spid="5"/>
                                        </p:tgtEl>
                                        <p:attrNameLst>
                                          <p:attrName>ppt_h</p:attrName>
                                        </p:attrNameLst>
                                      </p:cBhvr>
                                      <p:tavLst>
                                        <p:tav tm="0">
                                          <p:val>
                                            <p:fltVal val="0"/>
                                          </p:val>
                                        </p:tav>
                                        <p:tav tm="100000">
                                          <p:val>
                                            <p:strVal val="#ppt_h"/>
                                          </p:val>
                                        </p:tav>
                                      </p:tavLst>
                                    </p:anim>
                                    <p:animEffect transition="in" filter="fade">
                                      <p:cBhvr>
                                        <p:cTn id="74" dur="500"/>
                                        <p:tgtEl>
                                          <p:spTgt spid="5"/>
                                        </p:tgtEl>
                                      </p:cBhvr>
                                    </p:animEffec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Título"/>
          <p:cNvSpPr>
            <a:spLocks noGrp="1"/>
          </p:cNvSpPr>
          <p:nvPr>
            <p:ph type="title"/>
          </p:nvPr>
        </p:nvSpPr>
        <p:spPr>
          <a:xfrm>
            <a:off x="457200" y="274638"/>
            <a:ext cx="8229600" cy="561975"/>
          </a:xfrm>
        </p:spPr>
        <p:txBody>
          <a:bodyPr rtlCol="0">
            <a:normAutofit fontScale="90000"/>
          </a:bodyPr>
          <a:lstStyle/>
          <a:p>
            <a:pPr fontAlgn="auto">
              <a:spcAft>
                <a:spcPts val="0"/>
              </a:spcAft>
              <a:defRPr/>
            </a:pPr>
            <a:endParaRPr lang="es-AR" dirty="0"/>
          </a:p>
        </p:txBody>
      </p:sp>
      <p:sp>
        <p:nvSpPr>
          <p:cNvPr id="11" name="10 Marcador de contenido"/>
          <p:cNvSpPr>
            <a:spLocks noGrp="1"/>
          </p:cNvSpPr>
          <p:nvPr>
            <p:ph idx="1"/>
          </p:nvPr>
        </p:nvSpPr>
        <p:spPr/>
        <p:txBody>
          <a:bodyPr rtlCol="0">
            <a:normAutofit lnSpcReduction="10000"/>
          </a:bodyPr>
          <a:lstStyle/>
          <a:p>
            <a:pPr marL="0" indent="0" fontAlgn="auto">
              <a:spcAft>
                <a:spcPts val="0"/>
              </a:spcAft>
              <a:buFont typeface="Arial" pitchFamily="34" charset="0"/>
              <a:buNone/>
              <a:defRPr/>
            </a:pPr>
            <a:r>
              <a:rPr lang="es-AR" sz="2400" b="1" dirty="0" smtClean="0"/>
              <a:t>Propuesta de Reglamentación Preexistencias de la SSS</a:t>
            </a:r>
          </a:p>
          <a:p>
            <a:pPr fontAlgn="auto">
              <a:spcAft>
                <a:spcPts val="0"/>
              </a:spcAft>
              <a:buFont typeface="Arial" pitchFamily="34" charset="0"/>
              <a:buChar char="•"/>
              <a:defRPr/>
            </a:pPr>
            <a:r>
              <a:rPr lang="es-AR" sz="1800" dirty="0" smtClean="0"/>
              <a:t>Preexistencia de parto</a:t>
            </a:r>
          </a:p>
          <a:p>
            <a:pPr fontAlgn="auto">
              <a:spcAft>
                <a:spcPts val="0"/>
              </a:spcAft>
              <a:buFont typeface="Arial" pitchFamily="34" charset="0"/>
              <a:buChar char="•"/>
              <a:defRPr/>
            </a:pPr>
            <a:r>
              <a:rPr lang="es-AR" sz="1800" dirty="0" smtClean="0"/>
              <a:t>Monto a pagar por 20 meses: 500 + 0,5 cuota promedio de 400 total $700</a:t>
            </a:r>
          </a:p>
          <a:p>
            <a:pPr fontAlgn="auto">
              <a:spcAft>
                <a:spcPts val="0"/>
              </a:spcAft>
              <a:buFont typeface="Arial" pitchFamily="34" charset="0"/>
              <a:buChar char="•"/>
              <a:defRPr/>
            </a:pPr>
            <a:r>
              <a:rPr lang="es-AR" sz="1800" dirty="0" smtClean="0"/>
              <a:t>Monto adicional recibido en los 20 meses : $ 4000</a:t>
            </a:r>
          </a:p>
          <a:p>
            <a:pPr marL="0" indent="0" fontAlgn="auto">
              <a:spcAft>
                <a:spcPts val="0"/>
              </a:spcAft>
              <a:buFont typeface="Arial" pitchFamily="34" charset="0"/>
              <a:buNone/>
              <a:defRPr/>
            </a:pPr>
            <a:r>
              <a:rPr lang="es-AR" sz="1800" b="1" i="1" dirty="0" smtClean="0"/>
              <a:t>Valor actual neto descontado una tasa de interés del 18% anual : $3.443</a:t>
            </a:r>
          </a:p>
          <a:p>
            <a:pPr marL="0" indent="0" fontAlgn="auto">
              <a:spcAft>
                <a:spcPts val="0"/>
              </a:spcAft>
              <a:buFont typeface="Arial" pitchFamily="34" charset="0"/>
              <a:buNone/>
              <a:defRPr/>
            </a:pPr>
            <a:endParaRPr lang="es-AR" sz="1800" dirty="0" smtClean="0"/>
          </a:p>
          <a:p>
            <a:pPr marL="0" indent="0" fontAlgn="auto">
              <a:spcAft>
                <a:spcPts val="0"/>
              </a:spcAft>
              <a:buFont typeface="Arial" pitchFamily="34" charset="0"/>
              <a:buNone/>
              <a:defRPr/>
            </a:pPr>
            <a:r>
              <a:rPr lang="es-AR" sz="1800" dirty="0" smtClean="0"/>
              <a:t>COSTO PROMEDIO DE UN PARTO </a:t>
            </a:r>
          </a:p>
          <a:p>
            <a:pPr fontAlgn="auto">
              <a:spcAft>
                <a:spcPts val="0"/>
              </a:spcAft>
              <a:buFont typeface="Arial" pitchFamily="34" charset="0"/>
              <a:buChar char="•"/>
              <a:defRPr/>
            </a:pPr>
            <a:r>
              <a:rPr lang="es-AR" sz="1800" dirty="0" smtClean="0"/>
              <a:t>Plan Materno Infantil                                                              $  1.800</a:t>
            </a:r>
          </a:p>
          <a:p>
            <a:pPr fontAlgn="auto">
              <a:spcAft>
                <a:spcPts val="0"/>
              </a:spcAft>
              <a:buFont typeface="Arial" pitchFamily="34" charset="0"/>
              <a:buChar char="•"/>
              <a:defRPr/>
            </a:pPr>
            <a:r>
              <a:rPr lang="es-AR" sz="1800" dirty="0" smtClean="0"/>
              <a:t>Estudios durante el embarazo                                               $  3.200</a:t>
            </a:r>
          </a:p>
          <a:p>
            <a:pPr fontAlgn="auto">
              <a:spcAft>
                <a:spcPts val="0"/>
              </a:spcAft>
              <a:buFont typeface="Arial" pitchFamily="34" charset="0"/>
              <a:buChar char="•"/>
              <a:defRPr/>
            </a:pPr>
            <a:r>
              <a:rPr lang="es-AR" sz="1800" dirty="0" smtClean="0"/>
              <a:t>Medicación Madre e hijo                                                       $   2.000</a:t>
            </a:r>
          </a:p>
          <a:p>
            <a:pPr fontAlgn="auto">
              <a:spcAft>
                <a:spcPts val="0"/>
              </a:spcAft>
              <a:buFont typeface="Arial" pitchFamily="34" charset="0"/>
              <a:buChar char="•"/>
              <a:defRPr/>
            </a:pPr>
            <a:r>
              <a:rPr lang="es-AR" sz="1800" dirty="0" smtClean="0"/>
              <a:t>Atención del preparto/parto/posparto honorarios           $   6.200                                     </a:t>
            </a:r>
          </a:p>
          <a:p>
            <a:pPr fontAlgn="auto">
              <a:spcAft>
                <a:spcPts val="0"/>
              </a:spcAft>
              <a:buFont typeface="Arial" pitchFamily="34" charset="0"/>
              <a:buChar char="•"/>
              <a:defRPr/>
            </a:pPr>
            <a:r>
              <a:rPr lang="es-AR" sz="1800" dirty="0"/>
              <a:t> </a:t>
            </a:r>
            <a:r>
              <a:rPr lang="es-AR" sz="1800" dirty="0" smtClean="0"/>
              <a:t>Gastos                                                                                      $    5.500</a:t>
            </a:r>
          </a:p>
          <a:p>
            <a:pPr fontAlgn="auto">
              <a:spcAft>
                <a:spcPts val="0"/>
              </a:spcAft>
              <a:buFont typeface="Arial" pitchFamily="34" charset="0"/>
              <a:buChar char="•"/>
              <a:defRPr/>
            </a:pPr>
            <a:r>
              <a:rPr lang="es-AR" sz="1800" dirty="0" smtClean="0"/>
              <a:t>El 10 % requiere atención en UTI                                         $    3,200</a:t>
            </a:r>
          </a:p>
          <a:p>
            <a:pPr fontAlgn="auto">
              <a:spcAft>
                <a:spcPts val="0"/>
              </a:spcAft>
              <a:buFont typeface="Arial" pitchFamily="34" charset="0"/>
              <a:buNone/>
              <a:defRPr/>
            </a:pPr>
            <a:r>
              <a:rPr lang="es-AR" sz="1800" dirty="0" smtClean="0"/>
              <a:t>                                                                                    </a:t>
            </a:r>
            <a:r>
              <a:rPr lang="es-AR" sz="1800" u="sng" dirty="0" smtClean="0"/>
              <a:t> </a:t>
            </a:r>
            <a:r>
              <a:rPr lang="es-AR" sz="1800" b="1" i="1" u="sng" dirty="0" smtClean="0"/>
              <a:t>TOTAL GASTOS           $</a:t>
            </a:r>
            <a:r>
              <a:rPr lang="es-AR" sz="1800" b="1" i="1" u="sng" dirty="0"/>
              <a:t> </a:t>
            </a:r>
            <a:r>
              <a:rPr lang="es-AR" sz="1800" b="1" i="1" u="sng" dirty="0" smtClean="0"/>
              <a:t> 21,900</a:t>
            </a:r>
          </a:p>
          <a:p>
            <a:pPr fontAlgn="auto">
              <a:spcAft>
                <a:spcPts val="0"/>
              </a:spcAft>
              <a:buFont typeface="Arial" pitchFamily="34" charset="0"/>
              <a:buChar char="•"/>
              <a:defRPr/>
            </a:pPr>
            <a:endParaRPr lang="es-AR" sz="1800" b="1" i="1" dirty="0"/>
          </a:p>
        </p:txBody>
      </p:sp>
      <p:sp>
        <p:nvSpPr>
          <p:cNvPr id="10242" name="5 Marcador de número de diapositiva"/>
          <p:cNvSpPr>
            <a:spLocks noGrp="1"/>
          </p:cNvSpPr>
          <p:nvPr>
            <p:ph type="sldNum" sz="quarter" idx="12"/>
          </p:nvPr>
        </p:nvSpPr>
        <p:spPr/>
        <p:txBody>
          <a:bodyPr/>
          <a:lstStyle/>
          <a:p>
            <a:pPr>
              <a:defRPr/>
            </a:pPr>
            <a:fld id="{6311D1AB-C761-44D5-89BB-2E40F8EE340D}" type="slidenum">
              <a:rPr lang="es-ES"/>
              <a:pPr>
                <a:defRPr/>
              </a:pPr>
              <a:t>7</a:t>
            </a:fld>
            <a:endParaRPr lang="es-ES" dirty="0"/>
          </a:p>
        </p:txBody>
      </p:sp>
      <p:pic>
        <p:nvPicPr>
          <p:cNvPr id="19460" name="Picture 7" descr="plantilla"/>
          <p:cNvPicPr>
            <a:picLocks noChangeAspect="1" noChangeArrowheads="1"/>
          </p:cNvPicPr>
          <p:nvPr/>
        </p:nvPicPr>
        <p:blipFill>
          <a:blip r:embed="rId2">
            <a:clrChange>
              <a:clrFrom>
                <a:srgbClr val="BABFC3"/>
              </a:clrFrom>
              <a:clrTo>
                <a:srgbClr val="BABFC3">
                  <a:alpha val="0"/>
                </a:srgbClr>
              </a:clrTo>
            </a:clrChange>
          </a:blip>
          <a:srcRect/>
          <a:stretch>
            <a:fillRect/>
          </a:stretch>
        </p:blipFill>
        <p:spPr bwMode="auto">
          <a:xfrm>
            <a:off x="0" y="6092825"/>
            <a:ext cx="9144000" cy="765175"/>
          </a:xfrm>
          <a:prstGeom prst="rect">
            <a:avLst/>
          </a:prstGeom>
          <a:noFill/>
          <a:ln w="9525">
            <a:noFill/>
            <a:miter lim="800000"/>
            <a:headEnd/>
            <a:tailEnd/>
          </a:ln>
        </p:spPr>
      </p:pic>
      <p:pic>
        <p:nvPicPr>
          <p:cNvPr id="19461" name="Picture 5" descr="logoconsejo"/>
          <p:cNvPicPr>
            <a:picLocks noChangeAspect="1" noChangeArrowheads="1"/>
          </p:cNvPicPr>
          <p:nvPr/>
        </p:nvPicPr>
        <p:blipFill>
          <a:blip r:embed="rId3"/>
          <a:srcRect/>
          <a:stretch>
            <a:fillRect/>
          </a:stretch>
        </p:blipFill>
        <p:spPr bwMode="auto">
          <a:xfrm>
            <a:off x="7956550" y="5734050"/>
            <a:ext cx="971550" cy="933450"/>
          </a:xfrm>
          <a:prstGeom prst="rect">
            <a:avLst/>
          </a:prstGeom>
          <a:noFill/>
          <a:ln w="9525">
            <a:noFill/>
            <a:miter lim="800000"/>
            <a:headEnd/>
            <a:tailEnd/>
          </a:ln>
        </p:spPr>
      </p:pic>
      <p:sp>
        <p:nvSpPr>
          <p:cNvPr id="19462" name="Text Box 12"/>
          <p:cNvSpPr txBox="1">
            <a:spLocks noChangeArrowheads="1"/>
          </p:cNvSpPr>
          <p:nvPr/>
        </p:nvSpPr>
        <p:spPr bwMode="auto">
          <a:xfrm>
            <a:off x="2093913" y="6461125"/>
            <a:ext cx="5267325" cy="396875"/>
          </a:xfrm>
          <a:prstGeom prst="rect">
            <a:avLst/>
          </a:prstGeom>
          <a:noFill/>
          <a:ln w="9525" algn="ctr">
            <a:noFill/>
            <a:miter lim="800000"/>
            <a:headEnd/>
            <a:tailEnd/>
          </a:ln>
        </p:spPr>
        <p:txBody>
          <a:bodyPr wrap="none">
            <a:spAutoFit/>
          </a:bodyPr>
          <a:lstStyle/>
          <a:p>
            <a:pPr>
              <a:buFontTx/>
              <a:buChar char="-"/>
            </a:pPr>
            <a:r>
              <a:rPr lang="es-ES">
                <a:latin typeface="Calibri" pitchFamily="34" charset="0"/>
              </a:rPr>
              <a:t> </a:t>
            </a:r>
            <a:r>
              <a:rPr lang="es-ES" b="1">
                <a:latin typeface="Calibri" pitchFamily="34" charset="0"/>
              </a:rPr>
              <a:t>8º Jornada de Administración de Salud</a:t>
            </a:r>
            <a:r>
              <a:rPr lang="es-ES">
                <a:latin typeface="Calibri" pitchFamily="34" charset="0"/>
              </a:rPr>
              <a:t> </a:t>
            </a:r>
            <a:r>
              <a:rPr lang="es-ES" b="1">
                <a:latin typeface="Calibri" pitchFamily="34" charset="0"/>
              </a:rPr>
              <a:t>-</a:t>
            </a:r>
            <a:r>
              <a:rPr lang="es-ES">
                <a:latin typeface="Calibri" pitchFamily="34" charset="0"/>
              </a:rPr>
              <a:t> </a:t>
            </a:r>
          </a:p>
        </p:txBody>
      </p:sp>
      <p:pic>
        <p:nvPicPr>
          <p:cNvPr id="19463" name="Picture 6"/>
          <p:cNvPicPr>
            <a:picLocks noChangeAspect="1" noChangeArrowheads="1"/>
          </p:cNvPicPr>
          <p:nvPr/>
        </p:nvPicPr>
        <p:blipFill>
          <a:blip r:embed="rId4"/>
          <a:srcRect/>
          <a:stretch>
            <a:fillRect/>
          </a:stretch>
        </p:blipFill>
        <p:spPr bwMode="auto">
          <a:xfrm>
            <a:off x="7799388" y="30163"/>
            <a:ext cx="1285875" cy="723900"/>
          </a:xfrm>
          <a:prstGeom prst="rect">
            <a:avLst/>
          </a:prstGeom>
          <a:noFill/>
          <a:ln w="9525">
            <a:noFill/>
            <a:miter lim="800000"/>
            <a:headEnd/>
            <a:tailEnd/>
          </a:ln>
        </p:spPr>
      </p:pic>
      <p:sp>
        <p:nvSpPr>
          <p:cNvPr id="19464" name="6 CuadroTexto"/>
          <p:cNvSpPr txBox="1">
            <a:spLocks noChangeArrowheads="1"/>
          </p:cNvSpPr>
          <p:nvPr/>
        </p:nvSpPr>
        <p:spPr bwMode="auto">
          <a:xfrm>
            <a:off x="2843213" y="384175"/>
            <a:ext cx="2025650" cy="369888"/>
          </a:xfrm>
          <a:prstGeom prst="rect">
            <a:avLst/>
          </a:prstGeom>
          <a:noFill/>
          <a:ln w="9525">
            <a:noFill/>
            <a:miter lim="800000"/>
            <a:headEnd/>
            <a:tailEnd/>
          </a:ln>
        </p:spPr>
        <p:txBody>
          <a:bodyPr wrap="none">
            <a:spAutoFit/>
          </a:bodyPr>
          <a:lstStyle/>
          <a:p>
            <a:r>
              <a:rPr lang="es-ES_tradnl">
                <a:latin typeface="Calibri" pitchFamily="34" charset="0"/>
              </a:rPr>
              <a:t>Cdor. Osvaldo Lujan</a:t>
            </a:r>
            <a:endParaRPr lang="es-ES">
              <a:latin typeface="Calibri" pitchFamily="34" charset="0"/>
            </a:endParaRPr>
          </a:p>
        </p:txBody>
      </p:sp>
      <p:cxnSp>
        <p:nvCxnSpPr>
          <p:cNvPr id="8" name="7 Conector recto"/>
          <p:cNvCxnSpPr/>
          <p:nvPr/>
        </p:nvCxnSpPr>
        <p:spPr>
          <a:xfrm>
            <a:off x="0" y="836613"/>
            <a:ext cx="9085263" cy="0"/>
          </a:xfrm>
          <a:prstGeom prst="line">
            <a:avLst/>
          </a:prstGeom>
          <a:ln>
            <a:solidFill>
              <a:schemeClr val="tx2">
                <a:lumMod val="60000"/>
                <a:lumOff val="40000"/>
              </a:schemeClr>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11">
                                            <p:txEl>
                                              <p:pRg st="1" end="1"/>
                                            </p:txEl>
                                          </p:spTgt>
                                        </p:tgtEl>
                                        <p:attrNameLst>
                                          <p:attrName>style.visibility</p:attrName>
                                        </p:attrNameLst>
                                      </p:cBhvr>
                                      <p:to>
                                        <p:strVal val="visible"/>
                                      </p:to>
                                    </p:set>
                                    <p:animEffect transition="in" filter="fade">
                                      <p:cBhvr>
                                        <p:cTn id="13" dur="500"/>
                                        <p:tgtEl>
                                          <p:spTgt spid="11">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1">
                                            <p:txEl>
                                              <p:pRg st="2" end="2"/>
                                            </p:txEl>
                                          </p:spTgt>
                                        </p:tgtEl>
                                        <p:attrNameLst>
                                          <p:attrName>style.visibility</p:attrName>
                                        </p:attrNameLst>
                                      </p:cBhvr>
                                      <p:to>
                                        <p:strVal val="visible"/>
                                      </p:to>
                                    </p:set>
                                    <p:animEffect transition="in" filter="fade">
                                      <p:cBhvr>
                                        <p:cTn id="16" dur="500"/>
                                        <p:tgtEl>
                                          <p:spTgt spid="11">
                                            <p:txEl>
                                              <p:pRg st="2" end="2"/>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11">
                                            <p:txEl>
                                              <p:pRg st="3" end="3"/>
                                            </p:txEl>
                                          </p:spTgt>
                                        </p:tgtEl>
                                        <p:attrNameLst>
                                          <p:attrName>style.visibility</p:attrName>
                                        </p:attrNameLst>
                                      </p:cBhvr>
                                      <p:to>
                                        <p:strVal val="visible"/>
                                      </p:to>
                                    </p:set>
                                    <p:animEffect transition="in" filter="fade">
                                      <p:cBhvr>
                                        <p:cTn id="19" dur="500"/>
                                        <p:tgtEl>
                                          <p:spTgt spid="11">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31" presetClass="entr" presetSubtype="0" fill="hold" nodeType="clickEffect">
                                  <p:stCondLst>
                                    <p:cond delay="0"/>
                                  </p:stCondLst>
                                  <p:childTnLst>
                                    <p:set>
                                      <p:cBhvr>
                                        <p:cTn id="23" dur="1" fill="hold">
                                          <p:stCondLst>
                                            <p:cond delay="0"/>
                                          </p:stCondLst>
                                        </p:cTn>
                                        <p:tgtEl>
                                          <p:spTgt spid="11">
                                            <p:txEl>
                                              <p:pRg st="4" end="4"/>
                                            </p:txEl>
                                          </p:spTgt>
                                        </p:tgtEl>
                                        <p:attrNameLst>
                                          <p:attrName>style.visibility</p:attrName>
                                        </p:attrNameLst>
                                      </p:cBhvr>
                                      <p:to>
                                        <p:strVal val="visible"/>
                                      </p:to>
                                    </p:set>
                                    <p:anim calcmode="lin" valueType="num">
                                      <p:cBhvr>
                                        <p:cTn id="24" dur="1000" fill="hold"/>
                                        <p:tgtEl>
                                          <p:spTgt spid="11">
                                            <p:txEl>
                                              <p:pRg st="4" end="4"/>
                                            </p:txEl>
                                          </p:spTgt>
                                        </p:tgtEl>
                                        <p:attrNameLst>
                                          <p:attrName>ppt_w</p:attrName>
                                        </p:attrNameLst>
                                      </p:cBhvr>
                                      <p:tavLst>
                                        <p:tav tm="0">
                                          <p:val>
                                            <p:fltVal val="0"/>
                                          </p:val>
                                        </p:tav>
                                        <p:tav tm="100000">
                                          <p:val>
                                            <p:strVal val="#ppt_w"/>
                                          </p:val>
                                        </p:tav>
                                      </p:tavLst>
                                    </p:anim>
                                    <p:anim calcmode="lin" valueType="num">
                                      <p:cBhvr>
                                        <p:cTn id="25" dur="1000" fill="hold"/>
                                        <p:tgtEl>
                                          <p:spTgt spid="11">
                                            <p:txEl>
                                              <p:pRg st="4" end="4"/>
                                            </p:txEl>
                                          </p:spTgt>
                                        </p:tgtEl>
                                        <p:attrNameLst>
                                          <p:attrName>ppt_h</p:attrName>
                                        </p:attrNameLst>
                                      </p:cBhvr>
                                      <p:tavLst>
                                        <p:tav tm="0">
                                          <p:val>
                                            <p:fltVal val="0"/>
                                          </p:val>
                                        </p:tav>
                                        <p:tav tm="100000">
                                          <p:val>
                                            <p:strVal val="#ppt_h"/>
                                          </p:val>
                                        </p:tav>
                                      </p:tavLst>
                                    </p:anim>
                                    <p:anim calcmode="lin" valueType="num">
                                      <p:cBhvr>
                                        <p:cTn id="26" dur="1000" fill="hold"/>
                                        <p:tgtEl>
                                          <p:spTgt spid="11">
                                            <p:txEl>
                                              <p:pRg st="4" end="4"/>
                                            </p:txEl>
                                          </p:spTgt>
                                        </p:tgtEl>
                                        <p:attrNameLst>
                                          <p:attrName>style.rotation</p:attrName>
                                        </p:attrNameLst>
                                      </p:cBhvr>
                                      <p:tavLst>
                                        <p:tav tm="0">
                                          <p:val>
                                            <p:fltVal val="90"/>
                                          </p:val>
                                        </p:tav>
                                        <p:tav tm="100000">
                                          <p:val>
                                            <p:fltVal val="0"/>
                                          </p:val>
                                        </p:tav>
                                      </p:tavLst>
                                    </p:anim>
                                    <p:animEffect transition="in" filter="fade">
                                      <p:cBhvr>
                                        <p:cTn id="27" dur="1000"/>
                                        <p:tgtEl>
                                          <p:spTgt spid="1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1">
                                            <p:txEl>
                                              <p:pRg st="6" end="6"/>
                                            </p:txEl>
                                          </p:spTgt>
                                        </p:tgtEl>
                                        <p:attrNameLst>
                                          <p:attrName>style.visibility</p:attrName>
                                        </p:attrNameLst>
                                      </p:cBhvr>
                                      <p:to>
                                        <p:strVal val="visible"/>
                                      </p:to>
                                    </p:set>
                                    <p:animEffect transition="in" filter="fade">
                                      <p:cBhvr>
                                        <p:cTn id="32" dur="500"/>
                                        <p:tgtEl>
                                          <p:spTgt spid="11">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11">
                                            <p:txEl>
                                              <p:pRg st="7" end="7"/>
                                            </p:txEl>
                                          </p:spTgt>
                                        </p:tgtEl>
                                        <p:attrNameLst>
                                          <p:attrName>style.visibility</p:attrName>
                                        </p:attrNameLst>
                                      </p:cBhvr>
                                      <p:to>
                                        <p:strVal val="visible"/>
                                      </p:to>
                                    </p:set>
                                    <p:animEffect transition="in" filter="fade">
                                      <p:cBhvr>
                                        <p:cTn id="37" dur="1000"/>
                                        <p:tgtEl>
                                          <p:spTgt spid="11">
                                            <p:txEl>
                                              <p:pRg st="7" end="7"/>
                                            </p:txEl>
                                          </p:spTgt>
                                        </p:tgtEl>
                                      </p:cBhvr>
                                    </p:animEffect>
                                    <p:anim calcmode="lin" valueType="num">
                                      <p:cBhvr>
                                        <p:cTn id="38" dur="1000" fill="hold"/>
                                        <p:tgtEl>
                                          <p:spTgt spid="11">
                                            <p:txEl>
                                              <p:pRg st="7" end="7"/>
                                            </p:txEl>
                                          </p:spTgt>
                                        </p:tgtEl>
                                        <p:attrNameLst>
                                          <p:attrName>ppt_x</p:attrName>
                                        </p:attrNameLst>
                                      </p:cBhvr>
                                      <p:tavLst>
                                        <p:tav tm="0">
                                          <p:val>
                                            <p:strVal val="#ppt_x"/>
                                          </p:val>
                                        </p:tav>
                                        <p:tav tm="100000">
                                          <p:val>
                                            <p:strVal val="#ppt_x"/>
                                          </p:val>
                                        </p:tav>
                                      </p:tavLst>
                                    </p:anim>
                                    <p:anim calcmode="lin" valueType="num">
                                      <p:cBhvr>
                                        <p:cTn id="39" dur="1000" fill="hold"/>
                                        <p:tgtEl>
                                          <p:spTgt spid="11">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11">
                                            <p:txEl>
                                              <p:pRg st="8" end="8"/>
                                            </p:txEl>
                                          </p:spTgt>
                                        </p:tgtEl>
                                        <p:attrNameLst>
                                          <p:attrName>style.visibility</p:attrName>
                                        </p:attrNameLst>
                                      </p:cBhvr>
                                      <p:to>
                                        <p:strVal val="visible"/>
                                      </p:to>
                                    </p:set>
                                    <p:animEffect transition="in" filter="fade">
                                      <p:cBhvr>
                                        <p:cTn id="44" dur="1000"/>
                                        <p:tgtEl>
                                          <p:spTgt spid="11">
                                            <p:txEl>
                                              <p:pRg st="8" end="8"/>
                                            </p:txEl>
                                          </p:spTgt>
                                        </p:tgtEl>
                                      </p:cBhvr>
                                    </p:animEffect>
                                    <p:anim calcmode="lin" valueType="num">
                                      <p:cBhvr>
                                        <p:cTn id="45" dur="1000" fill="hold"/>
                                        <p:tgtEl>
                                          <p:spTgt spid="11">
                                            <p:txEl>
                                              <p:pRg st="8" end="8"/>
                                            </p:txEl>
                                          </p:spTgt>
                                        </p:tgtEl>
                                        <p:attrNameLst>
                                          <p:attrName>ppt_x</p:attrName>
                                        </p:attrNameLst>
                                      </p:cBhvr>
                                      <p:tavLst>
                                        <p:tav tm="0">
                                          <p:val>
                                            <p:strVal val="#ppt_x"/>
                                          </p:val>
                                        </p:tav>
                                        <p:tav tm="100000">
                                          <p:val>
                                            <p:strVal val="#ppt_x"/>
                                          </p:val>
                                        </p:tav>
                                      </p:tavLst>
                                    </p:anim>
                                    <p:anim calcmode="lin" valueType="num">
                                      <p:cBhvr>
                                        <p:cTn id="46" dur="1000" fill="hold"/>
                                        <p:tgtEl>
                                          <p:spTgt spid="11">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nodeType="clickEffect">
                                  <p:stCondLst>
                                    <p:cond delay="0"/>
                                  </p:stCondLst>
                                  <p:childTnLst>
                                    <p:set>
                                      <p:cBhvr>
                                        <p:cTn id="50" dur="1" fill="hold">
                                          <p:stCondLst>
                                            <p:cond delay="0"/>
                                          </p:stCondLst>
                                        </p:cTn>
                                        <p:tgtEl>
                                          <p:spTgt spid="11">
                                            <p:txEl>
                                              <p:pRg st="9" end="9"/>
                                            </p:txEl>
                                          </p:spTgt>
                                        </p:tgtEl>
                                        <p:attrNameLst>
                                          <p:attrName>style.visibility</p:attrName>
                                        </p:attrNameLst>
                                      </p:cBhvr>
                                      <p:to>
                                        <p:strVal val="visible"/>
                                      </p:to>
                                    </p:set>
                                    <p:animEffect transition="in" filter="fade">
                                      <p:cBhvr>
                                        <p:cTn id="51" dur="1000"/>
                                        <p:tgtEl>
                                          <p:spTgt spid="11">
                                            <p:txEl>
                                              <p:pRg st="9" end="9"/>
                                            </p:txEl>
                                          </p:spTgt>
                                        </p:tgtEl>
                                      </p:cBhvr>
                                    </p:animEffect>
                                    <p:anim calcmode="lin" valueType="num">
                                      <p:cBhvr>
                                        <p:cTn id="52" dur="1000" fill="hold"/>
                                        <p:tgtEl>
                                          <p:spTgt spid="11">
                                            <p:txEl>
                                              <p:pRg st="9" end="9"/>
                                            </p:txEl>
                                          </p:spTgt>
                                        </p:tgtEl>
                                        <p:attrNameLst>
                                          <p:attrName>ppt_x</p:attrName>
                                        </p:attrNameLst>
                                      </p:cBhvr>
                                      <p:tavLst>
                                        <p:tav tm="0">
                                          <p:val>
                                            <p:strVal val="#ppt_x"/>
                                          </p:val>
                                        </p:tav>
                                        <p:tav tm="100000">
                                          <p:val>
                                            <p:strVal val="#ppt_x"/>
                                          </p:val>
                                        </p:tav>
                                      </p:tavLst>
                                    </p:anim>
                                    <p:anim calcmode="lin" valueType="num">
                                      <p:cBhvr>
                                        <p:cTn id="53" dur="1000" fill="hold"/>
                                        <p:tgtEl>
                                          <p:spTgt spid="11">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nodeType="clickEffect">
                                  <p:stCondLst>
                                    <p:cond delay="0"/>
                                  </p:stCondLst>
                                  <p:childTnLst>
                                    <p:set>
                                      <p:cBhvr>
                                        <p:cTn id="57" dur="1" fill="hold">
                                          <p:stCondLst>
                                            <p:cond delay="0"/>
                                          </p:stCondLst>
                                        </p:cTn>
                                        <p:tgtEl>
                                          <p:spTgt spid="11">
                                            <p:txEl>
                                              <p:pRg st="10" end="10"/>
                                            </p:txEl>
                                          </p:spTgt>
                                        </p:tgtEl>
                                        <p:attrNameLst>
                                          <p:attrName>style.visibility</p:attrName>
                                        </p:attrNameLst>
                                      </p:cBhvr>
                                      <p:to>
                                        <p:strVal val="visible"/>
                                      </p:to>
                                    </p:set>
                                    <p:animEffect transition="in" filter="fade">
                                      <p:cBhvr>
                                        <p:cTn id="58" dur="1000"/>
                                        <p:tgtEl>
                                          <p:spTgt spid="11">
                                            <p:txEl>
                                              <p:pRg st="10" end="10"/>
                                            </p:txEl>
                                          </p:spTgt>
                                        </p:tgtEl>
                                      </p:cBhvr>
                                    </p:animEffect>
                                    <p:anim calcmode="lin" valueType="num">
                                      <p:cBhvr>
                                        <p:cTn id="59" dur="1000" fill="hold"/>
                                        <p:tgtEl>
                                          <p:spTgt spid="11">
                                            <p:txEl>
                                              <p:pRg st="10" end="10"/>
                                            </p:txEl>
                                          </p:spTgt>
                                        </p:tgtEl>
                                        <p:attrNameLst>
                                          <p:attrName>ppt_x</p:attrName>
                                        </p:attrNameLst>
                                      </p:cBhvr>
                                      <p:tavLst>
                                        <p:tav tm="0">
                                          <p:val>
                                            <p:strVal val="#ppt_x"/>
                                          </p:val>
                                        </p:tav>
                                        <p:tav tm="100000">
                                          <p:val>
                                            <p:strVal val="#ppt_x"/>
                                          </p:val>
                                        </p:tav>
                                      </p:tavLst>
                                    </p:anim>
                                    <p:anim calcmode="lin" valueType="num">
                                      <p:cBhvr>
                                        <p:cTn id="60" dur="1000" fill="hold"/>
                                        <p:tgtEl>
                                          <p:spTgt spid="11">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nodeType="clickEffect">
                                  <p:stCondLst>
                                    <p:cond delay="0"/>
                                  </p:stCondLst>
                                  <p:childTnLst>
                                    <p:set>
                                      <p:cBhvr>
                                        <p:cTn id="64" dur="1" fill="hold">
                                          <p:stCondLst>
                                            <p:cond delay="0"/>
                                          </p:stCondLst>
                                        </p:cTn>
                                        <p:tgtEl>
                                          <p:spTgt spid="11">
                                            <p:txEl>
                                              <p:pRg st="11" end="11"/>
                                            </p:txEl>
                                          </p:spTgt>
                                        </p:tgtEl>
                                        <p:attrNameLst>
                                          <p:attrName>style.visibility</p:attrName>
                                        </p:attrNameLst>
                                      </p:cBhvr>
                                      <p:to>
                                        <p:strVal val="visible"/>
                                      </p:to>
                                    </p:set>
                                    <p:animEffect transition="in" filter="fade">
                                      <p:cBhvr>
                                        <p:cTn id="65" dur="1000"/>
                                        <p:tgtEl>
                                          <p:spTgt spid="11">
                                            <p:txEl>
                                              <p:pRg st="11" end="11"/>
                                            </p:txEl>
                                          </p:spTgt>
                                        </p:tgtEl>
                                      </p:cBhvr>
                                    </p:animEffect>
                                    <p:anim calcmode="lin" valueType="num">
                                      <p:cBhvr>
                                        <p:cTn id="66" dur="1000" fill="hold"/>
                                        <p:tgtEl>
                                          <p:spTgt spid="11">
                                            <p:txEl>
                                              <p:pRg st="11" end="11"/>
                                            </p:txEl>
                                          </p:spTgt>
                                        </p:tgtEl>
                                        <p:attrNameLst>
                                          <p:attrName>ppt_x</p:attrName>
                                        </p:attrNameLst>
                                      </p:cBhvr>
                                      <p:tavLst>
                                        <p:tav tm="0">
                                          <p:val>
                                            <p:strVal val="#ppt_x"/>
                                          </p:val>
                                        </p:tav>
                                        <p:tav tm="100000">
                                          <p:val>
                                            <p:strVal val="#ppt_x"/>
                                          </p:val>
                                        </p:tav>
                                      </p:tavLst>
                                    </p:anim>
                                    <p:anim calcmode="lin" valueType="num">
                                      <p:cBhvr>
                                        <p:cTn id="67" dur="1000" fill="hold"/>
                                        <p:tgtEl>
                                          <p:spTgt spid="11">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nodeType="clickEffect">
                                  <p:stCondLst>
                                    <p:cond delay="0"/>
                                  </p:stCondLst>
                                  <p:childTnLst>
                                    <p:set>
                                      <p:cBhvr>
                                        <p:cTn id="71" dur="1" fill="hold">
                                          <p:stCondLst>
                                            <p:cond delay="0"/>
                                          </p:stCondLst>
                                        </p:cTn>
                                        <p:tgtEl>
                                          <p:spTgt spid="11">
                                            <p:txEl>
                                              <p:pRg st="12" end="12"/>
                                            </p:txEl>
                                          </p:spTgt>
                                        </p:tgtEl>
                                        <p:attrNameLst>
                                          <p:attrName>style.visibility</p:attrName>
                                        </p:attrNameLst>
                                      </p:cBhvr>
                                      <p:to>
                                        <p:strVal val="visible"/>
                                      </p:to>
                                    </p:set>
                                    <p:animEffect transition="in" filter="fade">
                                      <p:cBhvr>
                                        <p:cTn id="72" dur="1000"/>
                                        <p:tgtEl>
                                          <p:spTgt spid="11">
                                            <p:txEl>
                                              <p:pRg st="12" end="12"/>
                                            </p:txEl>
                                          </p:spTgt>
                                        </p:tgtEl>
                                      </p:cBhvr>
                                    </p:animEffect>
                                    <p:anim calcmode="lin" valueType="num">
                                      <p:cBhvr>
                                        <p:cTn id="73" dur="1000" fill="hold"/>
                                        <p:tgtEl>
                                          <p:spTgt spid="11">
                                            <p:txEl>
                                              <p:pRg st="12" end="12"/>
                                            </p:txEl>
                                          </p:spTgt>
                                        </p:tgtEl>
                                        <p:attrNameLst>
                                          <p:attrName>ppt_x</p:attrName>
                                        </p:attrNameLst>
                                      </p:cBhvr>
                                      <p:tavLst>
                                        <p:tav tm="0">
                                          <p:val>
                                            <p:strVal val="#ppt_x"/>
                                          </p:val>
                                        </p:tav>
                                        <p:tav tm="100000">
                                          <p:val>
                                            <p:strVal val="#ppt_x"/>
                                          </p:val>
                                        </p:tav>
                                      </p:tavLst>
                                    </p:anim>
                                    <p:anim calcmode="lin" valueType="num">
                                      <p:cBhvr>
                                        <p:cTn id="74" dur="1000" fill="hold"/>
                                        <p:tgtEl>
                                          <p:spTgt spid="11">
                                            <p:txEl>
                                              <p:pRg st="12" end="12"/>
                                            </p:txEl>
                                          </p:spTgt>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53" presetClass="entr" presetSubtype="16" fill="hold" nodeType="clickEffect">
                                  <p:stCondLst>
                                    <p:cond delay="0"/>
                                  </p:stCondLst>
                                  <p:childTnLst>
                                    <p:set>
                                      <p:cBhvr>
                                        <p:cTn id="78" dur="1" fill="hold">
                                          <p:stCondLst>
                                            <p:cond delay="0"/>
                                          </p:stCondLst>
                                        </p:cTn>
                                        <p:tgtEl>
                                          <p:spTgt spid="11">
                                            <p:txEl>
                                              <p:pRg st="13" end="13"/>
                                            </p:txEl>
                                          </p:spTgt>
                                        </p:tgtEl>
                                        <p:attrNameLst>
                                          <p:attrName>style.visibility</p:attrName>
                                        </p:attrNameLst>
                                      </p:cBhvr>
                                      <p:to>
                                        <p:strVal val="visible"/>
                                      </p:to>
                                    </p:set>
                                    <p:anim calcmode="lin" valueType="num">
                                      <p:cBhvr>
                                        <p:cTn id="79" dur="500" fill="hold"/>
                                        <p:tgtEl>
                                          <p:spTgt spid="11">
                                            <p:txEl>
                                              <p:pRg st="13" end="13"/>
                                            </p:txEl>
                                          </p:spTgt>
                                        </p:tgtEl>
                                        <p:attrNameLst>
                                          <p:attrName>ppt_w</p:attrName>
                                        </p:attrNameLst>
                                      </p:cBhvr>
                                      <p:tavLst>
                                        <p:tav tm="0">
                                          <p:val>
                                            <p:fltVal val="0"/>
                                          </p:val>
                                        </p:tav>
                                        <p:tav tm="100000">
                                          <p:val>
                                            <p:strVal val="#ppt_w"/>
                                          </p:val>
                                        </p:tav>
                                      </p:tavLst>
                                    </p:anim>
                                    <p:anim calcmode="lin" valueType="num">
                                      <p:cBhvr>
                                        <p:cTn id="80" dur="500" fill="hold"/>
                                        <p:tgtEl>
                                          <p:spTgt spid="11">
                                            <p:txEl>
                                              <p:pRg st="13" end="13"/>
                                            </p:txEl>
                                          </p:spTgt>
                                        </p:tgtEl>
                                        <p:attrNameLst>
                                          <p:attrName>ppt_h</p:attrName>
                                        </p:attrNameLst>
                                      </p:cBhvr>
                                      <p:tavLst>
                                        <p:tav tm="0">
                                          <p:val>
                                            <p:fltVal val="0"/>
                                          </p:val>
                                        </p:tav>
                                        <p:tav tm="100000">
                                          <p:val>
                                            <p:strVal val="#ppt_h"/>
                                          </p:val>
                                        </p:tav>
                                      </p:tavLst>
                                    </p:anim>
                                    <p:animEffect transition="in" filter="fade">
                                      <p:cBhvr>
                                        <p:cTn id="81" dur="500"/>
                                        <p:tgtEl>
                                          <p:spTgt spid="11">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7" descr="plantilla"/>
          <p:cNvPicPr>
            <a:picLocks noChangeAspect="1" noChangeArrowheads="1"/>
          </p:cNvPicPr>
          <p:nvPr/>
        </p:nvPicPr>
        <p:blipFill>
          <a:blip r:embed="rId2">
            <a:clrChange>
              <a:clrFrom>
                <a:srgbClr val="BABFC3"/>
              </a:clrFrom>
              <a:clrTo>
                <a:srgbClr val="BABFC3">
                  <a:alpha val="0"/>
                </a:srgbClr>
              </a:clrTo>
            </a:clrChange>
          </a:blip>
          <a:srcRect/>
          <a:stretch>
            <a:fillRect/>
          </a:stretch>
        </p:blipFill>
        <p:spPr bwMode="auto">
          <a:xfrm>
            <a:off x="0" y="4797425"/>
            <a:ext cx="9144000" cy="2060575"/>
          </a:xfrm>
          <a:prstGeom prst="rect">
            <a:avLst/>
          </a:prstGeom>
          <a:noFill/>
          <a:ln w="9525">
            <a:noFill/>
            <a:miter lim="800000"/>
            <a:headEnd/>
            <a:tailEnd/>
          </a:ln>
        </p:spPr>
      </p:pic>
      <p:sp>
        <p:nvSpPr>
          <p:cNvPr id="16" name="15 Rectángulo"/>
          <p:cNvSpPr/>
          <p:nvPr/>
        </p:nvSpPr>
        <p:spPr>
          <a:xfrm>
            <a:off x="4541838" y="1352550"/>
            <a:ext cx="3457575" cy="4394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dirty="0">
              <a:solidFill>
                <a:schemeClr val="accent6">
                  <a:lumMod val="20000"/>
                  <a:lumOff val="80000"/>
                </a:schemeClr>
              </a:solidFill>
            </a:endParaRPr>
          </a:p>
        </p:txBody>
      </p:sp>
      <p:sp>
        <p:nvSpPr>
          <p:cNvPr id="5" name="4 Rectángulo"/>
          <p:cNvSpPr/>
          <p:nvPr/>
        </p:nvSpPr>
        <p:spPr>
          <a:xfrm>
            <a:off x="900113" y="1341438"/>
            <a:ext cx="3455987" cy="4392612"/>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dirty="0"/>
          </a:p>
        </p:txBody>
      </p:sp>
      <p:sp>
        <p:nvSpPr>
          <p:cNvPr id="10242" name="5 Marcador de número de diapositiva"/>
          <p:cNvSpPr>
            <a:spLocks noGrp="1"/>
          </p:cNvSpPr>
          <p:nvPr>
            <p:ph type="sldNum" sz="quarter" idx="12"/>
          </p:nvPr>
        </p:nvSpPr>
        <p:spPr/>
        <p:txBody>
          <a:bodyPr/>
          <a:lstStyle/>
          <a:p>
            <a:pPr>
              <a:defRPr/>
            </a:pPr>
            <a:fld id="{141FF4FF-6499-4CEC-B052-DC2506AA8E26}" type="slidenum">
              <a:rPr lang="es-ES"/>
              <a:pPr>
                <a:defRPr/>
              </a:pPr>
              <a:t>8</a:t>
            </a:fld>
            <a:endParaRPr lang="es-ES" dirty="0"/>
          </a:p>
        </p:txBody>
      </p:sp>
      <p:pic>
        <p:nvPicPr>
          <p:cNvPr id="20485" name="Picture 5" descr="logoconsejo"/>
          <p:cNvPicPr>
            <a:picLocks noChangeAspect="1" noChangeArrowheads="1"/>
          </p:cNvPicPr>
          <p:nvPr/>
        </p:nvPicPr>
        <p:blipFill>
          <a:blip r:embed="rId3"/>
          <a:srcRect/>
          <a:stretch>
            <a:fillRect/>
          </a:stretch>
        </p:blipFill>
        <p:spPr bwMode="auto">
          <a:xfrm>
            <a:off x="7956550" y="5734050"/>
            <a:ext cx="971550" cy="933450"/>
          </a:xfrm>
          <a:prstGeom prst="rect">
            <a:avLst/>
          </a:prstGeom>
          <a:noFill/>
          <a:ln w="9525">
            <a:noFill/>
            <a:miter lim="800000"/>
            <a:headEnd/>
            <a:tailEnd/>
          </a:ln>
        </p:spPr>
      </p:pic>
      <p:sp>
        <p:nvSpPr>
          <p:cNvPr id="20486" name="Text Box 12"/>
          <p:cNvSpPr txBox="1">
            <a:spLocks noChangeArrowheads="1"/>
          </p:cNvSpPr>
          <p:nvPr/>
        </p:nvSpPr>
        <p:spPr bwMode="auto">
          <a:xfrm>
            <a:off x="2093913" y="6461125"/>
            <a:ext cx="5267325" cy="396875"/>
          </a:xfrm>
          <a:prstGeom prst="rect">
            <a:avLst/>
          </a:prstGeom>
          <a:noFill/>
          <a:ln w="9525" algn="ctr">
            <a:noFill/>
            <a:miter lim="800000"/>
            <a:headEnd/>
            <a:tailEnd/>
          </a:ln>
        </p:spPr>
        <p:txBody>
          <a:bodyPr wrap="none">
            <a:spAutoFit/>
          </a:bodyPr>
          <a:lstStyle/>
          <a:p>
            <a:pPr>
              <a:buFontTx/>
              <a:buChar char="-"/>
            </a:pPr>
            <a:r>
              <a:rPr lang="es-ES">
                <a:latin typeface="Calibri" pitchFamily="34" charset="0"/>
              </a:rPr>
              <a:t> </a:t>
            </a:r>
            <a:r>
              <a:rPr lang="es-ES" b="1">
                <a:latin typeface="Calibri" pitchFamily="34" charset="0"/>
              </a:rPr>
              <a:t>8º Jornada de Administración de Salud</a:t>
            </a:r>
            <a:r>
              <a:rPr lang="es-ES">
                <a:latin typeface="Calibri" pitchFamily="34" charset="0"/>
              </a:rPr>
              <a:t> </a:t>
            </a:r>
            <a:r>
              <a:rPr lang="es-ES" b="1">
                <a:latin typeface="Calibri" pitchFamily="34" charset="0"/>
              </a:rPr>
              <a:t>-</a:t>
            </a:r>
            <a:r>
              <a:rPr lang="es-ES">
                <a:latin typeface="Calibri" pitchFamily="34" charset="0"/>
              </a:rPr>
              <a:t> </a:t>
            </a:r>
          </a:p>
        </p:txBody>
      </p:sp>
      <p:pic>
        <p:nvPicPr>
          <p:cNvPr id="20487" name="Picture 6"/>
          <p:cNvPicPr>
            <a:picLocks noChangeAspect="1" noChangeArrowheads="1"/>
          </p:cNvPicPr>
          <p:nvPr/>
        </p:nvPicPr>
        <p:blipFill>
          <a:blip r:embed="rId4"/>
          <a:srcRect/>
          <a:stretch>
            <a:fillRect/>
          </a:stretch>
        </p:blipFill>
        <p:spPr bwMode="auto">
          <a:xfrm>
            <a:off x="7799388" y="30163"/>
            <a:ext cx="1285875" cy="723900"/>
          </a:xfrm>
          <a:prstGeom prst="rect">
            <a:avLst/>
          </a:prstGeom>
          <a:noFill/>
          <a:ln w="9525">
            <a:noFill/>
            <a:miter lim="800000"/>
            <a:headEnd/>
            <a:tailEnd/>
          </a:ln>
        </p:spPr>
      </p:pic>
      <p:sp>
        <p:nvSpPr>
          <p:cNvPr id="20488" name="6 CuadroTexto"/>
          <p:cNvSpPr txBox="1">
            <a:spLocks noChangeArrowheads="1"/>
          </p:cNvSpPr>
          <p:nvPr/>
        </p:nvSpPr>
        <p:spPr bwMode="auto">
          <a:xfrm>
            <a:off x="2843213" y="384175"/>
            <a:ext cx="2025650" cy="369888"/>
          </a:xfrm>
          <a:prstGeom prst="rect">
            <a:avLst/>
          </a:prstGeom>
          <a:noFill/>
          <a:ln w="9525">
            <a:noFill/>
            <a:miter lim="800000"/>
            <a:headEnd/>
            <a:tailEnd/>
          </a:ln>
        </p:spPr>
        <p:txBody>
          <a:bodyPr wrap="none">
            <a:spAutoFit/>
          </a:bodyPr>
          <a:lstStyle/>
          <a:p>
            <a:r>
              <a:rPr lang="es-ES_tradnl">
                <a:latin typeface="Calibri" pitchFamily="34" charset="0"/>
              </a:rPr>
              <a:t>Cdor. Osvaldo Lujan</a:t>
            </a:r>
            <a:endParaRPr lang="es-ES">
              <a:latin typeface="Calibri" pitchFamily="34" charset="0"/>
            </a:endParaRPr>
          </a:p>
        </p:txBody>
      </p:sp>
      <p:cxnSp>
        <p:nvCxnSpPr>
          <p:cNvPr id="8" name="7 Conector recto"/>
          <p:cNvCxnSpPr/>
          <p:nvPr/>
        </p:nvCxnSpPr>
        <p:spPr>
          <a:xfrm>
            <a:off x="0" y="836613"/>
            <a:ext cx="9085263" cy="0"/>
          </a:xfrm>
          <a:prstGeom prst="line">
            <a:avLst/>
          </a:prstGeom>
          <a:ln>
            <a:solidFill>
              <a:schemeClr val="tx2">
                <a:lumMod val="60000"/>
                <a:lumOff val="40000"/>
              </a:schemeClr>
            </a:solidFill>
            <a:prstDash val="solid"/>
          </a:ln>
        </p:spPr>
        <p:style>
          <a:lnRef idx="1">
            <a:schemeClr val="accent1"/>
          </a:lnRef>
          <a:fillRef idx="0">
            <a:schemeClr val="accent1"/>
          </a:fillRef>
          <a:effectRef idx="0">
            <a:schemeClr val="accent1"/>
          </a:effectRef>
          <a:fontRef idx="minor">
            <a:schemeClr val="tx1"/>
          </a:fontRef>
        </p:style>
      </p:cxnSp>
      <p:pic>
        <p:nvPicPr>
          <p:cNvPr id="20490" name="1 Imagen"/>
          <p:cNvPicPr>
            <a:picLocks noChangeAspect="1"/>
          </p:cNvPicPr>
          <p:nvPr/>
        </p:nvPicPr>
        <p:blipFill>
          <a:blip r:embed="rId5"/>
          <a:srcRect/>
          <a:stretch>
            <a:fillRect/>
          </a:stretch>
        </p:blipFill>
        <p:spPr bwMode="auto">
          <a:xfrm>
            <a:off x="1116013" y="2238375"/>
            <a:ext cx="2862262" cy="2333625"/>
          </a:xfrm>
          <a:prstGeom prst="rect">
            <a:avLst/>
          </a:prstGeom>
          <a:noFill/>
          <a:ln w="9525">
            <a:noFill/>
            <a:miter lim="800000"/>
            <a:headEnd/>
            <a:tailEnd/>
          </a:ln>
        </p:spPr>
      </p:pic>
      <p:pic>
        <p:nvPicPr>
          <p:cNvPr id="20491" name="2 Imagen"/>
          <p:cNvPicPr>
            <a:picLocks noChangeAspect="1"/>
          </p:cNvPicPr>
          <p:nvPr/>
        </p:nvPicPr>
        <p:blipFill>
          <a:blip r:embed="rId6"/>
          <a:srcRect/>
          <a:stretch>
            <a:fillRect/>
          </a:stretch>
        </p:blipFill>
        <p:spPr bwMode="auto">
          <a:xfrm>
            <a:off x="5322888" y="2238375"/>
            <a:ext cx="1741487" cy="2333625"/>
          </a:xfrm>
          <a:prstGeom prst="rect">
            <a:avLst/>
          </a:prstGeom>
          <a:noFill/>
          <a:ln w="9525">
            <a:noFill/>
            <a:miter lim="800000"/>
            <a:headEnd/>
            <a:tailEnd/>
          </a:ln>
        </p:spPr>
      </p:pic>
      <p:sp>
        <p:nvSpPr>
          <p:cNvPr id="20492" name="3 CuadroTexto"/>
          <p:cNvSpPr txBox="1">
            <a:spLocks noChangeArrowheads="1"/>
          </p:cNvSpPr>
          <p:nvPr/>
        </p:nvSpPr>
        <p:spPr bwMode="auto">
          <a:xfrm>
            <a:off x="1330325" y="1604963"/>
            <a:ext cx="2406650" cy="368300"/>
          </a:xfrm>
          <a:prstGeom prst="rect">
            <a:avLst/>
          </a:prstGeom>
          <a:noFill/>
          <a:ln w="9525">
            <a:noFill/>
            <a:miter lim="800000"/>
            <a:headEnd/>
            <a:tailEnd/>
          </a:ln>
        </p:spPr>
        <p:txBody>
          <a:bodyPr>
            <a:spAutoFit/>
          </a:bodyPr>
          <a:lstStyle/>
          <a:p>
            <a:pPr algn="ctr"/>
            <a:r>
              <a:rPr lang="es-ES_tradnl">
                <a:latin typeface="Calibri" pitchFamily="34" charset="0"/>
              </a:rPr>
              <a:t>EMPRESA DE SEGURO</a:t>
            </a:r>
            <a:endParaRPr lang="es-ES">
              <a:latin typeface="Calibri" pitchFamily="34" charset="0"/>
            </a:endParaRPr>
          </a:p>
        </p:txBody>
      </p:sp>
      <p:sp>
        <p:nvSpPr>
          <p:cNvPr id="20493" name="11 CuadroTexto"/>
          <p:cNvSpPr txBox="1">
            <a:spLocks noChangeArrowheads="1"/>
          </p:cNvSpPr>
          <p:nvPr/>
        </p:nvSpPr>
        <p:spPr bwMode="auto">
          <a:xfrm>
            <a:off x="1109663" y="4572000"/>
            <a:ext cx="2847975" cy="923925"/>
          </a:xfrm>
          <a:prstGeom prst="rect">
            <a:avLst/>
          </a:prstGeom>
          <a:noFill/>
          <a:ln w="9525">
            <a:noFill/>
            <a:miter lim="800000"/>
            <a:headEnd/>
            <a:tailEnd/>
          </a:ln>
        </p:spPr>
        <p:txBody>
          <a:bodyPr>
            <a:spAutoFit/>
          </a:bodyPr>
          <a:lstStyle/>
          <a:p>
            <a:pPr algn="just"/>
            <a:r>
              <a:rPr lang="es-ES_tradnl">
                <a:latin typeface="Calibri" pitchFamily="34" charset="0"/>
              </a:rPr>
              <a:t>…Hola llamo para contratar un seguro para mi automóvil…</a:t>
            </a:r>
            <a:endParaRPr lang="es-ES">
              <a:latin typeface="Calibri" pitchFamily="34" charset="0"/>
            </a:endParaRPr>
          </a:p>
        </p:txBody>
      </p:sp>
      <p:sp>
        <p:nvSpPr>
          <p:cNvPr id="20494" name="12 CuadroTexto"/>
          <p:cNvSpPr txBox="1">
            <a:spLocks noChangeArrowheads="1"/>
          </p:cNvSpPr>
          <p:nvPr/>
        </p:nvSpPr>
        <p:spPr bwMode="auto">
          <a:xfrm>
            <a:off x="4989513" y="1604963"/>
            <a:ext cx="2406650" cy="646112"/>
          </a:xfrm>
          <a:prstGeom prst="rect">
            <a:avLst/>
          </a:prstGeom>
          <a:noFill/>
          <a:ln w="9525">
            <a:noFill/>
            <a:miter lim="800000"/>
            <a:headEnd/>
            <a:tailEnd/>
          </a:ln>
        </p:spPr>
        <p:txBody>
          <a:bodyPr>
            <a:spAutoFit/>
          </a:bodyPr>
          <a:lstStyle/>
          <a:p>
            <a:pPr algn="ctr"/>
            <a:r>
              <a:rPr lang="es-ES_tradnl">
                <a:latin typeface="Calibri" pitchFamily="34" charset="0"/>
              </a:rPr>
              <a:t>EMPRESA DE MEDICINA PRIVADA</a:t>
            </a:r>
            <a:endParaRPr lang="es-ES">
              <a:latin typeface="Calibri" pitchFamily="34" charset="0"/>
            </a:endParaRPr>
          </a:p>
        </p:txBody>
      </p:sp>
      <p:sp>
        <p:nvSpPr>
          <p:cNvPr id="20495" name="13 CuadroTexto"/>
          <p:cNvSpPr txBox="1">
            <a:spLocks noChangeArrowheads="1"/>
          </p:cNvSpPr>
          <p:nvPr/>
        </p:nvSpPr>
        <p:spPr bwMode="auto">
          <a:xfrm>
            <a:off x="4868863" y="4598988"/>
            <a:ext cx="2847975" cy="646112"/>
          </a:xfrm>
          <a:prstGeom prst="rect">
            <a:avLst/>
          </a:prstGeom>
          <a:noFill/>
          <a:ln w="9525">
            <a:noFill/>
            <a:miter lim="800000"/>
            <a:headEnd/>
            <a:tailEnd/>
          </a:ln>
        </p:spPr>
        <p:txBody>
          <a:bodyPr>
            <a:spAutoFit/>
          </a:bodyPr>
          <a:lstStyle/>
          <a:p>
            <a:pPr algn="just"/>
            <a:r>
              <a:rPr lang="es-ES_tradnl">
                <a:latin typeface="Calibri" pitchFamily="34" charset="0"/>
              </a:rPr>
              <a:t>…Hola vengo a contratar mi cobertura medica…</a:t>
            </a:r>
            <a:endParaRPr lang="es-ES">
              <a:latin typeface="Calibri" pitchFamily="34" charset="0"/>
            </a:endParaRPr>
          </a:p>
        </p:txBody>
      </p:sp>
    </p:spTree>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5 Marcador de número de diapositiva"/>
          <p:cNvSpPr>
            <a:spLocks noGrp="1"/>
          </p:cNvSpPr>
          <p:nvPr>
            <p:ph type="sldNum" sz="quarter" idx="12"/>
          </p:nvPr>
        </p:nvSpPr>
        <p:spPr/>
        <p:txBody>
          <a:bodyPr/>
          <a:lstStyle/>
          <a:p>
            <a:pPr>
              <a:defRPr/>
            </a:pPr>
            <a:fld id="{32683628-2E5A-4529-B67D-96A745579029}" type="slidenum">
              <a:rPr lang="es-ES"/>
              <a:pPr>
                <a:defRPr/>
              </a:pPr>
              <a:t>9</a:t>
            </a:fld>
            <a:endParaRPr lang="es-ES" dirty="0"/>
          </a:p>
        </p:txBody>
      </p:sp>
      <p:pic>
        <p:nvPicPr>
          <p:cNvPr id="21506" name="Picture 7" descr="plantilla"/>
          <p:cNvPicPr>
            <a:picLocks noChangeAspect="1" noChangeArrowheads="1"/>
          </p:cNvPicPr>
          <p:nvPr/>
        </p:nvPicPr>
        <p:blipFill>
          <a:blip r:embed="rId2">
            <a:clrChange>
              <a:clrFrom>
                <a:srgbClr val="BABFC3"/>
              </a:clrFrom>
              <a:clrTo>
                <a:srgbClr val="BABFC3">
                  <a:alpha val="0"/>
                </a:srgbClr>
              </a:clrTo>
            </a:clrChange>
          </a:blip>
          <a:srcRect/>
          <a:stretch>
            <a:fillRect/>
          </a:stretch>
        </p:blipFill>
        <p:spPr bwMode="auto">
          <a:xfrm>
            <a:off x="0" y="4797425"/>
            <a:ext cx="9144000" cy="2060575"/>
          </a:xfrm>
          <a:prstGeom prst="rect">
            <a:avLst/>
          </a:prstGeom>
          <a:noFill/>
          <a:ln w="9525">
            <a:noFill/>
            <a:miter lim="800000"/>
            <a:headEnd/>
            <a:tailEnd/>
          </a:ln>
        </p:spPr>
      </p:pic>
      <p:pic>
        <p:nvPicPr>
          <p:cNvPr id="21507" name="Picture 5" descr="logoconsejo"/>
          <p:cNvPicPr>
            <a:picLocks noChangeAspect="1" noChangeArrowheads="1"/>
          </p:cNvPicPr>
          <p:nvPr/>
        </p:nvPicPr>
        <p:blipFill>
          <a:blip r:embed="rId3"/>
          <a:srcRect/>
          <a:stretch>
            <a:fillRect/>
          </a:stretch>
        </p:blipFill>
        <p:spPr bwMode="auto">
          <a:xfrm>
            <a:off x="7956550" y="5734050"/>
            <a:ext cx="971550" cy="933450"/>
          </a:xfrm>
          <a:prstGeom prst="rect">
            <a:avLst/>
          </a:prstGeom>
          <a:noFill/>
          <a:ln w="9525">
            <a:noFill/>
            <a:miter lim="800000"/>
            <a:headEnd/>
            <a:tailEnd/>
          </a:ln>
        </p:spPr>
      </p:pic>
      <p:sp>
        <p:nvSpPr>
          <p:cNvPr id="21508" name="Text Box 12"/>
          <p:cNvSpPr txBox="1">
            <a:spLocks noChangeArrowheads="1"/>
          </p:cNvSpPr>
          <p:nvPr/>
        </p:nvSpPr>
        <p:spPr bwMode="auto">
          <a:xfrm>
            <a:off x="2093913" y="6461125"/>
            <a:ext cx="5267325" cy="396875"/>
          </a:xfrm>
          <a:prstGeom prst="rect">
            <a:avLst/>
          </a:prstGeom>
          <a:noFill/>
          <a:ln w="9525" algn="ctr">
            <a:noFill/>
            <a:miter lim="800000"/>
            <a:headEnd/>
            <a:tailEnd/>
          </a:ln>
        </p:spPr>
        <p:txBody>
          <a:bodyPr wrap="none">
            <a:spAutoFit/>
          </a:bodyPr>
          <a:lstStyle/>
          <a:p>
            <a:pPr>
              <a:buFontTx/>
              <a:buChar char="-"/>
            </a:pPr>
            <a:r>
              <a:rPr lang="es-ES">
                <a:latin typeface="Calibri" pitchFamily="34" charset="0"/>
              </a:rPr>
              <a:t> </a:t>
            </a:r>
            <a:r>
              <a:rPr lang="es-ES" b="1">
                <a:latin typeface="Calibri" pitchFamily="34" charset="0"/>
              </a:rPr>
              <a:t>8º Jornada de Administración de Salud</a:t>
            </a:r>
            <a:r>
              <a:rPr lang="es-ES">
                <a:latin typeface="Calibri" pitchFamily="34" charset="0"/>
              </a:rPr>
              <a:t> </a:t>
            </a:r>
            <a:r>
              <a:rPr lang="es-ES" b="1">
                <a:latin typeface="Calibri" pitchFamily="34" charset="0"/>
              </a:rPr>
              <a:t>-</a:t>
            </a:r>
            <a:r>
              <a:rPr lang="es-ES">
                <a:latin typeface="Calibri" pitchFamily="34" charset="0"/>
              </a:rPr>
              <a:t> </a:t>
            </a:r>
          </a:p>
        </p:txBody>
      </p:sp>
      <p:sp>
        <p:nvSpPr>
          <p:cNvPr id="3" name="2 Rectángulo"/>
          <p:cNvSpPr/>
          <p:nvPr/>
        </p:nvSpPr>
        <p:spPr>
          <a:xfrm>
            <a:off x="431540" y="940365"/>
            <a:ext cx="8280920" cy="3354765"/>
          </a:xfrm>
          <a:prstGeom prst="rect">
            <a:avLst/>
          </a:prstGeom>
          <a:effectLst>
            <a:glow rad="63500">
              <a:schemeClr val="accent2">
                <a:satMod val="175000"/>
                <a:alpha val="40000"/>
              </a:schemeClr>
            </a:glow>
          </a:effectLst>
        </p:spPr>
        <p:txBody>
          <a:bodyPr>
            <a:spAutoFit/>
          </a:bodyPr>
          <a:lstStyle/>
          <a:p>
            <a:pPr algn="ctr" fontAlgn="auto">
              <a:spcBef>
                <a:spcPts val="0"/>
              </a:spcBef>
              <a:spcAft>
                <a:spcPts val="0"/>
              </a:spcAft>
              <a:defRPr/>
            </a:pPr>
            <a:r>
              <a:rPr lang="es-ES_tradnl" sz="2400" dirty="0">
                <a:latin typeface="+mn-lt"/>
              </a:rPr>
              <a:t>¿Es necesaria una regulación en el sector privado?</a:t>
            </a:r>
            <a:endParaRPr lang="es-ES" sz="2400" dirty="0">
              <a:latin typeface="+mn-lt"/>
            </a:endParaRPr>
          </a:p>
          <a:p>
            <a:pPr algn="ctr" fontAlgn="auto">
              <a:spcBef>
                <a:spcPts val="0"/>
              </a:spcBef>
              <a:spcAft>
                <a:spcPts val="0"/>
              </a:spcAft>
              <a:defRPr/>
            </a:pPr>
            <a:r>
              <a:rPr lang="es-ES_tradnl" sz="4000" b="1"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mn-lt"/>
              </a:rPr>
              <a:t>SI</a:t>
            </a:r>
          </a:p>
          <a:p>
            <a:pPr algn="ctr" fontAlgn="auto">
              <a:spcBef>
                <a:spcPts val="0"/>
              </a:spcBef>
              <a:spcAft>
                <a:spcPts val="0"/>
              </a:spcAft>
              <a:defRPr/>
            </a:pPr>
            <a:endParaRPr lang="es-ES_tradnl" sz="4000" dirty="0">
              <a:latin typeface="+mn-lt"/>
            </a:endParaRPr>
          </a:p>
          <a:p>
            <a:pPr fontAlgn="auto">
              <a:spcBef>
                <a:spcPts val="0"/>
              </a:spcBef>
              <a:spcAft>
                <a:spcPts val="0"/>
              </a:spcAft>
              <a:defRPr/>
            </a:pPr>
            <a:r>
              <a:rPr lang="es-ES" b="1" dirty="0">
                <a:latin typeface="+mn-lt"/>
              </a:rPr>
              <a:t>La </a:t>
            </a:r>
            <a:r>
              <a:rPr lang="es-ES" b="1" dirty="0">
                <a:latin typeface="+mn-lt"/>
              </a:rPr>
              <a:t>regulación estatal del contrato de medicina prepaga es necesaria porque: </a:t>
            </a:r>
            <a:endParaRPr lang="es-ES" dirty="0">
              <a:latin typeface="+mn-lt"/>
            </a:endParaRPr>
          </a:p>
          <a:p>
            <a:pPr fontAlgn="auto">
              <a:spcBef>
                <a:spcPts val="0"/>
              </a:spcBef>
              <a:spcAft>
                <a:spcPts val="0"/>
              </a:spcAft>
              <a:defRPr/>
            </a:pPr>
            <a:r>
              <a:rPr lang="es-ES" dirty="0">
                <a:latin typeface="+mn-lt"/>
              </a:rPr>
              <a:t>1) Su </a:t>
            </a:r>
            <a:r>
              <a:rPr lang="es-ES" dirty="0">
                <a:latin typeface="+mn-lt"/>
              </a:rPr>
              <a:t>regulación por las leyes del mercado ha sido ineficiente </a:t>
            </a:r>
          </a:p>
          <a:p>
            <a:pPr fontAlgn="auto">
              <a:spcBef>
                <a:spcPts val="0"/>
              </a:spcBef>
              <a:spcAft>
                <a:spcPts val="0"/>
              </a:spcAft>
              <a:defRPr/>
            </a:pPr>
            <a:r>
              <a:rPr lang="es-ES" dirty="0">
                <a:latin typeface="+mn-lt"/>
              </a:rPr>
              <a:t>2) </a:t>
            </a:r>
            <a:r>
              <a:rPr lang="es-ES" dirty="0">
                <a:latin typeface="+mn-lt"/>
              </a:rPr>
              <a:t>H</a:t>
            </a:r>
            <a:r>
              <a:rPr lang="es-ES" dirty="0">
                <a:latin typeface="+mn-lt"/>
              </a:rPr>
              <a:t>a </a:t>
            </a:r>
            <a:r>
              <a:rPr lang="es-ES" dirty="0">
                <a:latin typeface="+mn-lt"/>
              </a:rPr>
              <a:t>dado lugar a múltiples abusos sobre todo en orden a su rescisión y suspensión por enfermedades preexistentes o expulsión del sistema en razón de la edad </a:t>
            </a:r>
            <a:endParaRPr lang="es-ES" dirty="0">
              <a:latin typeface="+mn-lt"/>
            </a:endParaRPr>
          </a:p>
          <a:p>
            <a:pPr fontAlgn="auto">
              <a:spcBef>
                <a:spcPts val="0"/>
              </a:spcBef>
              <a:spcAft>
                <a:spcPts val="0"/>
              </a:spcAft>
              <a:defRPr/>
            </a:pPr>
            <a:r>
              <a:rPr lang="es-ES" dirty="0">
                <a:latin typeface="+mn-lt"/>
              </a:rPr>
              <a:t>3) </a:t>
            </a:r>
            <a:r>
              <a:rPr lang="es-ES" dirty="0">
                <a:latin typeface="+mn-lt"/>
              </a:rPr>
              <a:t>H</a:t>
            </a:r>
            <a:r>
              <a:rPr lang="es-ES" dirty="0">
                <a:latin typeface="+mn-lt"/>
              </a:rPr>
              <a:t>a </a:t>
            </a:r>
            <a:r>
              <a:rPr lang="es-ES" dirty="0">
                <a:latin typeface="+mn-lt"/>
              </a:rPr>
              <a:t>generado una creciente cantidad de casos judiciales de difícil solución en gran medida por la falta de un marco de regulación de estos contratos </a:t>
            </a:r>
          </a:p>
        </p:txBody>
      </p:sp>
      <p:sp>
        <p:nvSpPr>
          <p:cNvPr id="4" name="3 CuadroTexto"/>
          <p:cNvSpPr txBox="1"/>
          <p:nvPr/>
        </p:nvSpPr>
        <p:spPr>
          <a:xfrm>
            <a:off x="250825" y="5143500"/>
            <a:ext cx="8677275" cy="368300"/>
          </a:xfrm>
          <a:prstGeom prst="rect">
            <a:avLst/>
          </a:prstGeom>
          <a:noFill/>
        </p:spPr>
        <p:txBody>
          <a:bodyPr>
            <a:spAutoFit/>
          </a:bodyPr>
          <a:lstStyle/>
          <a:p>
            <a:pPr fontAlgn="auto">
              <a:spcBef>
                <a:spcPts val="0"/>
              </a:spcBef>
              <a:spcAft>
                <a:spcPts val="0"/>
              </a:spcAft>
              <a:defRPr/>
            </a:pPr>
            <a:r>
              <a:rPr lang="es-ES_tradnl" dirty="0">
                <a:effectLst>
                  <a:outerShdw blurRad="38100" dist="38100" dir="2700000" algn="tl">
                    <a:srgbClr val="000000">
                      <a:alpha val="43137"/>
                    </a:srgbClr>
                  </a:outerShdw>
                </a:effectLst>
                <a:latin typeface="+mn-lt"/>
              </a:rPr>
              <a:t>No contemplan el </a:t>
            </a:r>
            <a:r>
              <a:rPr lang="es-ES_tradnl" b="1" dirty="0">
                <a:effectLst>
                  <a:outerShdw blurRad="38100" dist="38100" dir="2700000" algn="tl">
                    <a:srgbClr val="000000">
                      <a:alpha val="43137"/>
                    </a:srgbClr>
                  </a:outerShdw>
                </a:effectLst>
                <a:latin typeface="+mn-lt"/>
              </a:rPr>
              <a:t>Financiamiento</a:t>
            </a:r>
            <a:r>
              <a:rPr lang="es-ES_tradnl" dirty="0">
                <a:effectLst>
                  <a:outerShdw blurRad="38100" dist="38100" dir="2700000" algn="tl">
                    <a:srgbClr val="000000">
                      <a:alpha val="43137"/>
                    </a:srgbClr>
                  </a:outerShdw>
                </a:effectLst>
                <a:latin typeface="+mn-lt"/>
              </a:rPr>
              <a:t> y la </a:t>
            </a:r>
            <a:r>
              <a:rPr lang="es-ES_tradnl" b="1" dirty="0">
                <a:effectLst>
                  <a:outerShdw blurRad="38100" dist="38100" dir="2700000" algn="tl">
                    <a:srgbClr val="000000">
                      <a:alpha val="43137"/>
                    </a:srgbClr>
                  </a:outerShdw>
                </a:effectLst>
                <a:latin typeface="+mn-lt"/>
              </a:rPr>
              <a:t>Sustentabilidad</a:t>
            </a:r>
            <a:r>
              <a:rPr lang="es-ES_tradnl" dirty="0">
                <a:effectLst>
                  <a:outerShdw blurRad="38100" dist="38100" dir="2700000" algn="tl">
                    <a:srgbClr val="000000">
                      <a:alpha val="43137"/>
                    </a:srgbClr>
                  </a:outerShdw>
                </a:effectLst>
                <a:latin typeface="+mn-lt"/>
              </a:rPr>
              <a:t> de los sistemas de salud actuales</a:t>
            </a:r>
            <a:endParaRPr lang="es-ES" dirty="0">
              <a:effectLst>
                <a:outerShdw blurRad="38100" dist="38100" dir="2700000" algn="tl">
                  <a:srgbClr val="000000">
                    <a:alpha val="43137"/>
                  </a:srgbClr>
                </a:outerShdw>
              </a:effectLst>
              <a:latin typeface="+mn-lt"/>
            </a:endParaRPr>
          </a:p>
        </p:txBody>
      </p:sp>
      <p:sp>
        <p:nvSpPr>
          <p:cNvPr id="5" name="4 CuadroTexto"/>
          <p:cNvSpPr txBox="1">
            <a:spLocks noChangeArrowheads="1"/>
          </p:cNvSpPr>
          <p:nvPr/>
        </p:nvSpPr>
        <p:spPr bwMode="auto">
          <a:xfrm>
            <a:off x="779463" y="4505325"/>
            <a:ext cx="7359650" cy="584200"/>
          </a:xfrm>
          <a:prstGeom prst="rect">
            <a:avLst/>
          </a:prstGeom>
          <a:noFill/>
          <a:ln w="9525">
            <a:noFill/>
            <a:miter lim="800000"/>
            <a:headEnd/>
            <a:tailEnd/>
          </a:ln>
        </p:spPr>
        <p:txBody>
          <a:bodyPr wrap="none">
            <a:spAutoFit/>
          </a:bodyPr>
          <a:lstStyle/>
          <a:p>
            <a:r>
              <a:rPr lang="es-ES_tradnl" sz="3200">
                <a:solidFill>
                  <a:srgbClr val="FF0000"/>
                </a:solidFill>
                <a:latin typeface="Calibri" pitchFamily="34" charset="0"/>
              </a:rPr>
              <a:t>INCONVENIENTES DE LAS ACTUALES LEYES:</a:t>
            </a:r>
            <a:endParaRPr lang="es-ES" sz="3200">
              <a:solidFill>
                <a:srgbClr val="FF0000"/>
              </a:solidFill>
              <a:latin typeface="Calibri" pitchFamily="34" charset="0"/>
            </a:endParaRPr>
          </a:p>
        </p:txBody>
      </p:sp>
      <p:pic>
        <p:nvPicPr>
          <p:cNvPr id="21512" name="Picture 6"/>
          <p:cNvPicPr>
            <a:picLocks noChangeAspect="1" noChangeArrowheads="1"/>
          </p:cNvPicPr>
          <p:nvPr/>
        </p:nvPicPr>
        <p:blipFill>
          <a:blip r:embed="rId4"/>
          <a:srcRect/>
          <a:stretch>
            <a:fillRect/>
          </a:stretch>
        </p:blipFill>
        <p:spPr bwMode="auto">
          <a:xfrm>
            <a:off x="7799388" y="30163"/>
            <a:ext cx="1285875" cy="723900"/>
          </a:xfrm>
          <a:prstGeom prst="rect">
            <a:avLst/>
          </a:prstGeom>
          <a:noFill/>
          <a:ln w="9525">
            <a:noFill/>
            <a:miter lim="800000"/>
            <a:headEnd/>
            <a:tailEnd/>
          </a:ln>
        </p:spPr>
      </p:pic>
      <p:sp>
        <p:nvSpPr>
          <p:cNvPr id="21513" name="10 CuadroTexto"/>
          <p:cNvSpPr txBox="1">
            <a:spLocks noChangeArrowheads="1"/>
          </p:cNvSpPr>
          <p:nvPr/>
        </p:nvSpPr>
        <p:spPr bwMode="auto">
          <a:xfrm>
            <a:off x="2843213" y="384175"/>
            <a:ext cx="2025650" cy="369888"/>
          </a:xfrm>
          <a:prstGeom prst="rect">
            <a:avLst/>
          </a:prstGeom>
          <a:noFill/>
          <a:ln w="9525">
            <a:noFill/>
            <a:miter lim="800000"/>
            <a:headEnd/>
            <a:tailEnd/>
          </a:ln>
        </p:spPr>
        <p:txBody>
          <a:bodyPr wrap="none">
            <a:spAutoFit/>
          </a:bodyPr>
          <a:lstStyle/>
          <a:p>
            <a:r>
              <a:rPr lang="es-ES_tradnl">
                <a:latin typeface="Calibri" pitchFamily="34" charset="0"/>
              </a:rPr>
              <a:t>Cdor. Osvaldo Lujan</a:t>
            </a:r>
            <a:endParaRPr lang="es-ES">
              <a:latin typeface="Calibri" pitchFamily="34" charset="0"/>
            </a:endParaRPr>
          </a:p>
        </p:txBody>
      </p:sp>
      <p:cxnSp>
        <p:nvCxnSpPr>
          <p:cNvPr id="12" name="11 Conector recto"/>
          <p:cNvCxnSpPr/>
          <p:nvPr/>
        </p:nvCxnSpPr>
        <p:spPr>
          <a:xfrm>
            <a:off x="0" y="836613"/>
            <a:ext cx="9085263" cy="0"/>
          </a:xfrm>
          <a:prstGeom prst="line">
            <a:avLst/>
          </a:prstGeom>
          <a:ln>
            <a:solidFill>
              <a:schemeClr val="tx2">
                <a:lumMod val="60000"/>
                <a:lumOff val="40000"/>
              </a:schemeClr>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5"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2000"/>
                                        <p:tgtEl>
                                          <p:spTgt spid="3">
                                            <p:txEl>
                                              <p:pRg st="1" end="1"/>
                                            </p:txEl>
                                          </p:spTgt>
                                        </p:tgtEl>
                                      </p:cBhvr>
                                    </p:animEffect>
                                    <p:anim calcmode="lin" valueType="num">
                                      <p:cBhvr>
                                        <p:cTn id="14"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15" dur="2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 calcmode="lin" valueType="num">
                                      <p:cBhvr additive="base">
                                        <p:cTn id="2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1000"/>
                                        <p:tgtEl>
                                          <p:spTgt spid="3">
                                            <p:txEl>
                                              <p:pRg st="4" end="4"/>
                                            </p:txEl>
                                          </p:spTgt>
                                        </p:tgtEl>
                                      </p:cBhvr>
                                    </p:animEffect>
                                    <p:anim calcmode="lin" valueType="num">
                                      <p:cBhvr>
                                        <p:cTn id="2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1000"/>
                                        <p:tgtEl>
                                          <p:spTgt spid="3">
                                            <p:txEl>
                                              <p:pRg st="5" end="5"/>
                                            </p:txEl>
                                          </p:spTgt>
                                        </p:tgtEl>
                                      </p:cBhvr>
                                    </p:animEffect>
                                    <p:anim calcmode="lin" valueType="num">
                                      <p:cBhvr>
                                        <p:cTn id="34"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Effect transition="in" filter="fade">
                                      <p:cBhvr>
                                        <p:cTn id="40" dur="1000"/>
                                        <p:tgtEl>
                                          <p:spTgt spid="3">
                                            <p:txEl>
                                              <p:pRg st="6" end="6"/>
                                            </p:txEl>
                                          </p:spTgt>
                                        </p:tgtEl>
                                      </p:cBhvr>
                                    </p:animEffect>
                                    <p:anim calcmode="lin" valueType="num">
                                      <p:cBhvr>
                                        <p:cTn id="41"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5">
                                            <p:txEl>
                                              <p:pRg st="0" end="0"/>
                                            </p:txEl>
                                          </p:spTgt>
                                        </p:tgtEl>
                                        <p:attrNameLst>
                                          <p:attrName>style.visibility</p:attrName>
                                        </p:attrNameLst>
                                      </p:cBhvr>
                                      <p:to>
                                        <p:strVal val="visible"/>
                                      </p:to>
                                    </p:set>
                                    <p:animEffect transition="in" filter="fade">
                                      <p:cBhvr>
                                        <p:cTn id="47" dur="500"/>
                                        <p:tgtEl>
                                          <p:spTgt spid="5">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6" presetClass="emph" presetSubtype="0" fill="hold" grpId="0" nodeType="clickEffect">
                                  <p:stCondLst>
                                    <p:cond delay="0"/>
                                  </p:stCondLst>
                                  <p:iterate type="lt">
                                    <p:tmPct val="10000"/>
                                  </p:iterate>
                                  <p:childTnLst>
                                    <p:animScale>
                                      <p:cBhvr>
                                        <p:cTn id="51" dur="250" autoRev="1" fill="hold">
                                          <p:stCondLst>
                                            <p:cond delay="0"/>
                                          </p:stCondLst>
                                        </p:cTn>
                                        <p:tgtEl>
                                          <p:spTgt spid="4"/>
                                        </p:tgtEl>
                                      </p:cBhvr>
                                      <p:to x="80000" y="100000"/>
                                    </p:animScale>
                                    <p:anim by="(#ppt_w*0.10)" calcmode="lin" valueType="num">
                                      <p:cBhvr>
                                        <p:cTn id="52" dur="250" autoRev="1" fill="hold">
                                          <p:stCondLst>
                                            <p:cond delay="0"/>
                                          </p:stCondLst>
                                        </p:cTn>
                                        <p:tgtEl>
                                          <p:spTgt spid="4"/>
                                        </p:tgtEl>
                                        <p:attrNameLst>
                                          <p:attrName>ppt_x</p:attrName>
                                        </p:attrNameLst>
                                      </p:cBhvr>
                                    </p:anim>
                                    <p:anim by="(-#ppt_w*0.10)" calcmode="lin" valueType="num">
                                      <p:cBhvr>
                                        <p:cTn id="53" dur="250" autoRev="1" fill="hold">
                                          <p:stCondLst>
                                            <p:cond delay="0"/>
                                          </p:stCondLst>
                                        </p:cTn>
                                        <p:tgtEl>
                                          <p:spTgt spid="4"/>
                                        </p:tgtEl>
                                        <p:attrNameLst>
                                          <p:attrName>ppt_y</p:attrName>
                                        </p:attrNameLst>
                                      </p:cBhvr>
                                    </p:anim>
                                    <p:animRot by="-480000">
                                      <p:cBhvr>
                                        <p:cTn id="54" dur="250" autoRev="1" fill="hold">
                                          <p:stCondLst>
                                            <p:cond delay="0"/>
                                          </p:stCondLst>
                                        </p:cTn>
                                        <p:tgtEl>
                                          <p:spTgt spid="4"/>
                                        </p:tgtEl>
                                        <p:attrNameLst>
                                          <p:attrName>r</p:attrName>
                                        </p:attrNameLst>
                                      </p:cBhvr>
                                    </p:animRot>
                                  </p:childTnLst>
                                </p:cTn>
                              </p:par>
                            </p:childTnLst>
                          </p:cTn>
                        </p:par>
                      </p:childTnLst>
                    </p:cTn>
                  </p:par>
                  <p:par>
                    <p:cTn id="55" fill="hold">
                      <p:stCondLst>
                        <p:cond delay="indefinite"/>
                      </p:stCondLst>
                      <p:childTnLst>
                        <p:par>
                          <p:cTn id="56" fill="hold">
                            <p:stCondLst>
                              <p:cond delay="0"/>
                            </p:stCondLst>
                            <p:childTnLst>
                              <p:par>
                                <p:cTn id="57" presetID="47" presetClass="entr" presetSubtype="0" fill="hold" nodeType="clickEffect">
                                  <p:stCondLst>
                                    <p:cond delay="0"/>
                                  </p:stCondLst>
                                  <p:childTnLst>
                                    <p:set>
                                      <p:cBhvr>
                                        <p:cTn id="58" dur="1" fill="hold">
                                          <p:stCondLst>
                                            <p:cond delay="0"/>
                                          </p:stCondLst>
                                        </p:cTn>
                                        <p:tgtEl>
                                          <p:spTgt spid="4">
                                            <p:txEl>
                                              <p:pRg st="0" end="0"/>
                                            </p:txEl>
                                          </p:spTgt>
                                        </p:tgtEl>
                                        <p:attrNameLst>
                                          <p:attrName>style.visibility</p:attrName>
                                        </p:attrNameLst>
                                      </p:cBhvr>
                                      <p:to>
                                        <p:strVal val="visible"/>
                                      </p:to>
                                    </p:set>
                                    <p:animEffect transition="in" filter="fade">
                                      <p:cBhvr>
                                        <p:cTn id="59" dur="1000"/>
                                        <p:tgtEl>
                                          <p:spTgt spid="4">
                                            <p:txEl>
                                              <p:pRg st="0" end="0"/>
                                            </p:txEl>
                                          </p:spTgt>
                                        </p:tgtEl>
                                      </p:cBhvr>
                                    </p:animEffect>
                                    <p:anim calcmode="lin" valueType="num">
                                      <p:cBhvr>
                                        <p:cTn id="60"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61"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2175</TotalTime>
  <Words>1386</Words>
  <Application>Microsoft Office PowerPoint</Application>
  <PresentationFormat>On-screen Show (4:3)</PresentationFormat>
  <Paragraphs>165</Paragraphs>
  <Slides>19</Slides>
  <Notes>0</Notes>
  <HiddenSlides>0</HiddenSlides>
  <MMClips>0</MMClips>
  <ScaleCrop>false</ScaleCrop>
  <HeadingPairs>
    <vt:vector size="6" baseType="variant">
      <vt:variant>
        <vt:lpstr>Fuentes usadas</vt:lpstr>
      </vt:variant>
      <vt:variant>
        <vt:i4>3</vt:i4>
      </vt:variant>
      <vt:variant>
        <vt:lpstr>Plantilla de diseño</vt:lpstr>
      </vt:variant>
      <vt:variant>
        <vt:i4>1</vt:i4>
      </vt:variant>
      <vt:variant>
        <vt:lpstr>Títulos de diapositiva</vt:lpstr>
      </vt:variant>
      <vt:variant>
        <vt:i4>19</vt:i4>
      </vt:variant>
    </vt:vector>
  </HeadingPairs>
  <TitlesOfParts>
    <vt:vector size="23" baseType="lpstr">
      <vt:lpstr>Calibri</vt:lpstr>
      <vt:lpstr>Arial</vt:lpstr>
      <vt:lpstr>Plantagenet Cherokee</vt:lpstr>
      <vt:lpstr>Tema de Office</vt:lpstr>
      <vt:lpstr>Diapositiva 1</vt:lpstr>
      <vt:lpstr>Diapositiva 2</vt:lpstr>
      <vt:lpstr>Diapositiva 3</vt:lpstr>
      <vt:lpstr>Diapositiva 4</vt:lpstr>
      <vt:lpstr>Diapositiva 5</vt:lpstr>
      <vt:lpstr>Diapositiva 6</vt:lpstr>
      <vt:lpstr>Diapositiva 7</vt:lpstr>
      <vt:lpstr>Diapositiva 8</vt:lpstr>
      <vt:lpstr>Diapositiva 9</vt:lpstr>
      <vt:lpstr> </vt:lpstr>
      <vt:lpstr>Diapositiva 11</vt:lpstr>
      <vt:lpstr>Diapositiva 12</vt:lpstr>
      <vt:lpstr>Diapositiva 13</vt:lpstr>
      <vt:lpstr>Diapositiva 14</vt:lpstr>
      <vt:lpstr>Diapositiva 15</vt:lpstr>
      <vt:lpstr>Diapositiva 16</vt:lpstr>
      <vt:lpstr>Diapositiva 17</vt:lpstr>
      <vt:lpstr> </vt:lpstr>
      <vt:lpstr>Diapositiva 19</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osvaldo</dc:creator>
  <cp:lastModifiedBy>Hernán Castillejo</cp:lastModifiedBy>
  <cp:revision>83</cp:revision>
  <cp:lastPrinted>2013-10-05T00:36:39Z</cp:lastPrinted>
  <dcterms:created xsi:type="dcterms:W3CDTF">2013-10-01T21:29:07Z</dcterms:created>
  <dcterms:modified xsi:type="dcterms:W3CDTF">2013-10-08T21:21:48Z</dcterms:modified>
</cp:coreProperties>
</file>